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41" r:id="rId1"/>
  </p:sldMasterIdLst>
  <p:notesMasterIdLst>
    <p:notesMasterId r:id="rId75"/>
  </p:notesMasterIdLst>
  <p:handoutMasterIdLst>
    <p:handoutMasterId r:id="rId76"/>
  </p:handoutMasterIdLst>
  <p:sldIdLst>
    <p:sldId id="256" r:id="rId2"/>
    <p:sldId id="301" r:id="rId3"/>
    <p:sldId id="447" r:id="rId4"/>
    <p:sldId id="305" r:id="rId5"/>
    <p:sldId id="435" r:id="rId6"/>
    <p:sldId id="257" r:id="rId7"/>
    <p:sldId id="302" r:id="rId8"/>
    <p:sldId id="303" r:id="rId9"/>
    <p:sldId id="304" r:id="rId10"/>
    <p:sldId id="436" r:id="rId11"/>
    <p:sldId id="306" r:id="rId12"/>
    <p:sldId id="310" r:id="rId13"/>
    <p:sldId id="307" r:id="rId14"/>
    <p:sldId id="308" r:id="rId15"/>
    <p:sldId id="309" r:id="rId16"/>
    <p:sldId id="437" r:id="rId17"/>
    <p:sldId id="311" r:id="rId18"/>
    <p:sldId id="446" r:id="rId19"/>
    <p:sldId id="312" r:id="rId20"/>
    <p:sldId id="313" r:id="rId21"/>
    <p:sldId id="314" r:id="rId22"/>
    <p:sldId id="438" r:id="rId23"/>
    <p:sldId id="315" r:id="rId24"/>
    <p:sldId id="316" r:id="rId25"/>
    <p:sldId id="317" r:id="rId26"/>
    <p:sldId id="318" r:id="rId27"/>
    <p:sldId id="439" r:id="rId28"/>
    <p:sldId id="319" r:id="rId29"/>
    <p:sldId id="320" r:id="rId30"/>
    <p:sldId id="323" r:id="rId31"/>
    <p:sldId id="321" r:id="rId32"/>
    <p:sldId id="322" r:id="rId33"/>
    <p:sldId id="440" r:id="rId34"/>
    <p:sldId id="324" r:id="rId35"/>
    <p:sldId id="441" r:id="rId36"/>
    <p:sldId id="420" r:id="rId37"/>
    <p:sldId id="421" r:id="rId38"/>
    <p:sldId id="422" r:id="rId39"/>
    <p:sldId id="423" r:id="rId40"/>
    <p:sldId id="424" r:id="rId41"/>
    <p:sldId id="425" r:id="rId42"/>
    <p:sldId id="434" r:id="rId43"/>
    <p:sldId id="426" r:id="rId44"/>
    <p:sldId id="442" r:id="rId45"/>
    <p:sldId id="325" r:id="rId46"/>
    <p:sldId id="330" r:id="rId47"/>
    <p:sldId id="331" r:id="rId48"/>
    <p:sldId id="332" r:id="rId49"/>
    <p:sldId id="333" r:id="rId50"/>
    <p:sldId id="404" r:id="rId51"/>
    <p:sldId id="443" r:id="rId52"/>
    <p:sldId id="342" r:id="rId53"/>
    <p:sldId id="402" r:id="rId54"/>
    <p:sldId id="345" r:id="rId55"/>
    <p:sldId id="372" r:id="rId56"/>
    <p:sldId id="373" r:id="rId57"/>
    <p:sldId id="374" r:id="rId58"/>
    <p:sldId id="376" r:id="rId59"/>
    <p:sldId id="377" r:id="rId60"/>
    <p:sldId id="378" r:id="rId61"/>
    <p:sldId id="379" r:id="rId62"/>
    <p:sldId id="380" r:id="rId63"/>
    <p:sldId id="381" r:id="rId64"/>
    <p:sldId id="383" r:id="rId65"/>
    <p:sldId id="384" r:id="rId66"/>
    <p:sldId id="385" r:id="rId67"/>
    <p:sldId id="387" r:id="rId68"/>
    <p:sldId id="388" r:id="rId69"/>
    <p:sldId id="371" r:id="rId70"/>
    <p:sldId id="444" r:id="rId71"/>
    <p:sldId id="399" r:id="rId72"/>
    <p:sldId id="445" r:id="rId73"/>
    <p:sldId id="401" r:id="rId74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71">
          <p15:clr>
            <a:srgbClr val="A4A3A4"/>
          </p15:clr>
        </p15:guide>
        <p15:guide id="2" orient="horz" pos="2069">
          <p15:clr>
            <a:srgbClr val="A4A3A4"/>
          </p15:clr>
        </p15:guide>
        <p15:guide id="3" orient="horz" pos="1570">
          <p15:clr>
            <a:srgbClr val="A4A3A4"/>
          </p15:clr>
        </p15:guide>
        <p15:guide id="4" orient="horz" pos="2568">
          <p15:clr>
            <a:srgbClr val="A4A3A4"/>
          </p15:clr>
        </p15:guide>
        <p15:guide id="5" orient="horz" pos="3022">
          <p15:clr>
            <a:srgbClr val="A4A3A4"/>
          </p15:clr>
        </p15:guide>
        <p15:guide id="6" orient="horz" pos="3566">
          <p15:clr>
            <a:srgbClr val="A4A3A4"/>
          </p15:clr>
        </p15:guide>
        <p15:guide id="7" pos="29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FF2F2F"/>
    <a:srgbClr val="FFFF99"/>
    <a:srgbClr val="660066"/>
    <a:srgbClr val="6600FF"/>
    <a:srgbClr val="00FF99"/>
    <a:srgbClr val="99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98" autoAdjust="0"/>
    <p:restoredTop sz="91642" autoAdjust="0"/>
  </p:normalViewPr>
  <p:slideViewPr>
    <p:cSldViewPr>
      <p:cViewPr varScale="1">
        <p:scale>
          <a:sx n="83" d="100"/>
          <a:sy n="83" d="100"/>
        </p:scale>
        <p:origin x="1906" y="34"/>
      </p:cViewPr>
      <p:guideLst>
        <p:guide orient="horz" pos="1071"/>
        <p:guide orient="horz" pos="2069"/>
        <p:guide orient="horz" pos="1570"/>
        <p:guide orient="horz" pos="2568"/>
        <p:guide orient="horz" pos="3022"/>
        <p:guide orient="horz" pos="3566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50" d="100"/>
          <a:sy n="150" d="100"/>
        </p:scale>
        <p:origin x="-756" y="42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33475" y="579438"/>
            <a:ext cx="1019175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i="1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Titel des Vortrags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133475" y="9264650"/>
            <a:ext cx="2360613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i="1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Vortragender, Anlass, 1. Dezember 2003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032375" y="9264650"/>
            <a:ext cx="595313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 i="1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Seite </a:t>
            </a:r>
            <a:fld id="{BC278CDB-E7D7-4977-9CD5-DD774A6CC9A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33352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33475" y="4714875"/>
            <a:ext cx="453072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Textformatierung des Masters zu bearbeiten.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60375" y="282575"/>
            <a:ext cx="595313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 i="1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Kopfzeilenplatzhalter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dirty="0">
                <a:latin typeface="Times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428060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1905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3810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5715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7620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Abstand</a:t>
            </a:r>
            <a:r>
              <a:rPr lang="de-DE" baseline="0" dirty="0"/>
              <a:t> von der Hauswand: 8,45 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Abstand</a:t>
            </a:r>
            <a:r>
              <a:rPr lang="de-DE" baseline="0" dirty="0"/>
              <a:t> von der Hauswand: 8,45 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Abstand</a:t>
            </a:r>
            <a:r>
              <a:rPr lang="de-DE" baseline="0" dirty="0"/>
              <a:t> von der Hauswand: 8,45 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Abstand</a:t>
            </a:r>
            <a:r>
              <a:rPr lang="de-DE" baseline="0" dirty="0"/>
              <a:t> von der Hauswand: 8,45 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Abstand</a:t>
            </a:r>
            <a:r>
              <a:rPr lang="de-DE" baseline="0" dirty="0"/>
              <a:t> von der Hauswand: 8,45 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23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28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34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Seite </a:t>
            </a:r>
            <a:fld id="{624FD351-E288-496A-9AA3-B25A74169362}" type="slidenum">
              <a:rPr lang="de-DE" smtClean="0"/>
              <a:pPr>
                <a:defRPr/>
              </a:pPr>
              <a:t>36</a:t>
            </a:fld>
            <a:endParaRPr lang="de-DE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Seite </a:t>
            </a:r>
            <a:fld id="{624FD351-E288-496A-9AA3-B25A74169362}" type="slidenum">
              <a:rPr lang="de-DE" smtClean="0"/>
              <a:pPr>
                <a:defRPr/>
              </a:pPr>
              <a:t>37</a:t>
            </a:fld>
            <a:endParaRPr lang="de-DE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Seite </a:t>
            </a:r>
            <a:fld id="{624FD351-E288-496A-9AA3-B25A74169362}" type="slidenum">
              <a:rPr lang="de-DE" smtClean="0"/>
              <a:pPr>
                <a:defRPr/>
              </a:pPr>
              <a:t>38</a:t>
            </a:fld>
            <a:endParaRPr lang="de-DE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Seite </a:t>
            </a:r>
            <a:fld id="{624FD351-E288-496A-9AA3-B25A74169362}" type="slidenum">
              <a:rPr lang="de-DE" smtClean="0"/>
              <a:pPr>
                <a:defRPr/>
              </a:pPr>
              <a:t>39</a:t>
            </a:fld>
            <a:endParaRPr lang="de-DE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 smtClean="0"/>
              <a:pPr>
                <a:defRPr/>
              </a:pPr>
              <a:t>45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036407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 txBox="1">
            <a:spLocks/>
          </p:cNvSpPr>
          <p:nvPr userDrawn="1"/>
        </p:nvSpPr>
        <p:spPr>
          <a:xfrm>
            <a:off x="252413" y="6453188"/>
            <a:ext cx="719137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algn="ctr" rtl="0" eaLnBrk="0" fontAlgn="auto" hangingPunct="0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4848" y="908720"/>
            <a:ext cx="4038600" cy="495801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5848" y="908720"/>
            <a:ext cx="4038600" cy="495801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035345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2390" y="908720"/>
            <a:ext cx="8640089" cy="532859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252389" y="260649"/>
            <a:ext cx="8640089" cy="64807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+mj-l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Schallgeschwindigkeitsbestimmung durch Reflexion an einer Hauswand mithilfe der App „Schallanalysator“                           Dr. Markus Ziegler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Folie </a:t>
            </a:r>
            <a:fld id="{CF390CDB-B68A-4459-8798-7A7F15C8F37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9274676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Schallgeschwindigkeitsbestimmung durch Reflexion an einer Hauswand mithilfe der App „Schallanalysator“                           Dr. Markus Ziegler</a:t>
            </a:r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Folie </a:t>
            </a:r>
            <a:fld id="{D01307CE-DCCB-4AC7-9E36-C6F97D399FA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578014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17488" y="6470650"/>
            <a:ext cx="4464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fontAlgn="auto" hangingPunct="0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 dirty="0"/>
              <a:t>Schallgeschwindigkeitsbestimmung durch Reflexion an einer Hauswand mithilfe der App „Schallanalysator“                           Dr. Markus Ziegler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759575" y="6467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Folie </a:t>
            </a:r>
            <a:fld id="{A0D24446-4859-4512-BC0C-6A773B71AE6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28" name="Textfeld 9"/>
          <p:cNvSpPr txBox="1">
            <a:spLocks noChangeArrowheads="1"/>
          </p:cNvSpPr>
          <p:nvPr/>
        </p:nvSpPr>
        <p:spPr bwMode="auto">
          <a:xfrm>
            <a:off x="223838" y="260350"/>
            <a:ext cx="8696325" cy="57626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endParaRPr lang="de-DE" altLang="de-DE" sz="2800" b="1" dirty="0">
              <a:latin typeface="Arial" charset="0"/>
            </a:endParaRPr>
          </a:p>
        </p:txBody>
      </p:sp>
      <p:pic>
        <p:nvPicPr>
          <p:cNvPr id="1029" name="Bild 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17488" y="6345238"/>
            <a:ext cx="8712200" cy="3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1" r:id="rId3"/>
    <p:sldLayoutId id="2147483752" r:id="rId4"/>
  </p:sldLayoutIdLst>
  <p:transition spd="med">
    <p:fade/>
  </p:transition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F7F7F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257300" indent="-342900" algn="l" rtl="0" fontAlgn="base">
        <a:spcBef>
          <a:spcPct val="20000"/>
        </a:spcBef>
        <a:spcAft>
          <a:spcPct val="0"/>
        </a:spcAft>
        <a:buClr>
          <a:srgbClr val="7F7F7F"/>
        </a:buClr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aichinger-schallpegelmesser.d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aichinger-schallpegelmesser.de/Experimente_g.docx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1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lehrerfortbildung-bw.de/faecher/physik/gym/fb4/2_leitperspektiven/3_medien/1_smartphone/2312_materialien_smartphone_akustik.zip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tif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eativ-discount.de/" TargetMode="External"/><Relationship Id="rId2" Type="http://schemas.openxmlformats.org/officeDocument/2006/relationships/hyperlink" Target="http://www.spaichinger-schallpegelmesser.de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ctrTitle"/>
          </p:nvPr>
        </p:nvSpPr>
        <p:spPr bwMode="auto">
          <a:xfrm>
            <a:off x="395536" y="1916832"/>
            <a:ext cx="8424862" cy="23042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b="1" dirty="0" err="1"/>
              <a:t>Mechanikexperimente</a:t>
            </a:r>
            <a:r>
              <a:rPr lang="de-DE" altLang="de-DE" b="1" dirty="0"/>
              <a:t> </a:t>
            </a:r>
            <a:br>
              <a:rPr lang="de-DE" altLang="de-DE" b="1" dirty="0"/>
            </a:br>
            <a:r>
              <a:rPr lang="de-DE" altLang="de-DE" b="1" dirty="0"/>
              <a:t>mit der</a:t>
            </a:r>
            <a:r>
              <a:rPr lang="de-DE" altLang="de-DE" dirty="0"/>
              <a:t> </a:t>
            </a:r>
            <a:r>
              <a:rPr lang="de-DE" altLang="de-DE" b="1" dirty="0"/>
              <a:t>App „Schallanalysator“</a:t>
            </a:r>
            <a:br>
              <a:rPr lang="de-DE" altLang="de-DE" b="1" dirty="0"/>
            </a:br>
            <a:r>
              <a:rPr lang="de-DE" altLang="de-DE" b="1" dirty="0"/>
              <a:t>(Android und iOS)</a:t>
            </a:r>
            <a:br>
              <a:rPr lang="de-DE" altLang="de-DE" b="1" dirty="0"/>
            </a:br>
            <a:br>
              <a:rPr lang="de-DE" altLang="de-DE" b="1" dirty="0"/>
            </a:br>
            <a:endParaRPr lang="de-DE" altLang="de-DE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31913" y="4437063"/>
            <a:ext cx="6400800" cy="1439862"/>
          </a:xfrm>
        </p:spPr>
        <p:txBody>
          <a:bodyPr/>
          <a:lstStyle/>
          <a:p>
            <a:pPr>
              <a:defRPr/>
            </a:pPr>
            <a:r>
              <a:rPr lang="de-DE" dirty="0"/>
              <a:t>Dr. Markus Ziegler</a:t>
            </a:r>
          </a:p>
          <a:p>
            <a:pPr>
              <a:defRPr/>
            </a:pPr>
            <a:r>
              <a:rPr lang="de-DE" dirty="0"/>
              <a:t>Letzte Aktualisierung</a:t>
            </a:r>
            <a:r>
              <a:rPr lang="de-DE"/>
              <a:t>: März </a:t>
            </a:r>
            <a:r>
              <a:rPr lang="de-DE" dirty="0"/>
              <a:t>2022</a:t>
            </a:r>
          </a:p>
          <a:p>
            <a:pPr>
              <a:defRPr/>
            </a:pPr>
            <a:r>
              <a:rPr lang="de-DE" dirty="0">
                <a:hlinkClick r:id="rId2"/>
              </a:rPr>
              <a:t>www.spaichinger-schallpegelmesser.de</a:t>
            </a:r>
            <a:endParaRPr lang="de-DE" dirty="0"/>
          </a:p>
          <a:p>
            <a:pPr>
              <a:defRPr/>
            </a:pPr>
            <a:endParaRPr lang="de-DE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</a:t>
            </a:r>
            <a:r>
              <a:rPr lang="de-DE" sz="2000" dirty="0"/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 </a:t>
            </a:r>
            <a:r>
              <a:rPr lang="de-DE" sz="2000" dirty="0"/>
              <a:t>mithilfe</a:t>
            </a:r>
            <a:r>
              <a:rPr lang="de-DE" sz="2000" i="1" dirty="0"/>
              <a:t> </a:t>
            </a:r>
            <a:r>
              <a:rPr lang="de-DE" sz="2000" dirty="0"/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 </a:t>
            </a:r>
            <a:r>
              <a:rPr lang="de-DE" sz="2000" dirty="0"/>
              <a:t>mithilfe</a:t>
            </a:r>
            <a:r>
              <a:rPr lang="de-DE" sz="2000" i="1" dirty="0"/>
              <a:t> </a:t>
            </a:r>
            <a:r>
              <a:rPr lang="de-DE" sz="2000" dirty="0"/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 </a:t>
            </a:r>
            <a:r>
              <a:rPr lang="de-DE" sz="2000" dirty="0"/>
              <a:t>mithilfe</a:t>
            </a:r>
            <a:r>
              <a:rPr lang="de-DE" sz="2000" i="1" dirty="0"/>
              <a:t> </a:t>
            </a:r>
            <a:r>
              <a:rPr lang="de-DE" sz="2000" dirty="0"/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 </a:t>
            </a:r>
            <a:r>
              <a:rPr lang="de-DE" sz="2000" dirty="0"/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Waagerechter Wurf</a:t>
            </a:r>
            <a:r>
              <a:rPr lang="de-DE" sz="2000" dirty="0"/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Fall: </a:t>
            </a:r>
            <a:r>
              <a:rPr lang="de-DE" sz="2000" dirty="0"/>
              <a:t>Bestimmung von </a:t>
            </a:r>
            <a:r>
              <a:rPr lang="de-DE" sz="2000" i="1" dirty="0"/>
              <a:t>g</a:t>
            </a:r>
            <a:r>
              <a:rPr lang="de-DE" sz="2000" dirty="0"/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prstClr val="black"/>
                </a:solidFill>
              </a:rPr>
              <a:t>Sprunghöhen und Energieabgabe</a:t>
            </a:r>
            <a:r>
              <a:rPr lang="de-DE" sz="2000" dirty="0">
                <a:solidFill>
                  <a:prstClr val="black"/>
                </a:solidFill>
              </a:rPr>
              <a:t> einer springenden Kugel</a:t>
            </a:r>
            <a:endParaRPr lang="de-DE" sz="2000" b="1" dirty="0">
              <a:solidFill>
                <a:prstClr val="black"/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prstClr val="black"/>
                </a:solidFill>
              </a:rPr>
              <a:t>Anhang:</a:t>
            </a:r>
            <a:r>
              <a:rPr lang="de-DE" sz="2000" dirty="0">
                <a:solidFill>
                  <a:prstClr val="black"/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prstClr val="black"/>
                </a:solidFill>
              </a:rPr>
              <a:t>Anhang: </a:t>
            </a:r>
            <a:r>
              <a:rPr lang="de-DE" sz="2000" dirty="0">
                <a:solidFill>
                  <a:prstClr val="black"/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prstClr val="black"/>
                </a:solidFill>
              </a:rPr>
              <a:t>Anhang: </a:t>
            </a:r>
            <a:r>
              <a:rPr lang="de-DE" sz="2000" dirty="0">
                <a:solidFill>
                  <a:prstClr val="black"/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2312002679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sz="2000" dirty="0"/>
              <a:t>Unter </a:t>
            </a:r>
          </a:p>
          <a:p>
            <a:pPr marL="400050" lvl="1" indent="0">
              <a:buNone/>
            </a:pPr>
            <a:r>
              <a:rPr lang="de-DE" sz="2000" dirty="0">
                <a:hlinkClick r:id="rId2"/>
              </a:rPr>
              <a:t>www.spaichinger-schallpegelmesser.de/Experimente_g.docx</a:t>
            </a:r>
            <a:endParaRPr lang="de-DE" sz="2000" dirty="0"/>
          </a:p>
          <a:p>
            <a:pPr marL="400050" lvl="1" indent="0">
              <a:buNone/>
            </a:pPr>
            <a:r>
              <a:rPr lang="de-DE" sz="2000" dirty="0"/>
              <a:t>stehen Versuchsanleitungen für Schülerinnen und Schüler zu den hier aufgeführten Versuchen zur </a:t>
            </a:r>
            <a:r>
              <a:rPr lang="de-DE" sz="2000" i="1" dirty="0"/>
              <a:t>g</a:t>
            </a:r>
            <a:r>
              <a:rPr lang="de-DE" sz="2000" dirty="0"/>
              <a:t>-Bestimmung zum Download bereit.</a:t>
            </a:r>
          </a:p>
          <a:p>
            <a:pPr marL="285750"/>
            <a:r>
              <a:rPr lang="de-DE" sz="2000" dirty="0"/>
              <a:t>Besonderheit: Die Schülerinnen und Schüler können individuell das</a:t>
            </a:r>
            <a:br>
              <a:rPr lang="de-DE" sz="2000" dirty="0"/>
            </a:br>
            <a:r>
              <a:rPr lang="de-DE" sz="2000" dirty="0"/>
              <a:t> Experiment zur </a:t>
            </a:r>
            <a:r>
              <a:rPr lang="de-DE" sz="2000" i="1" dirty="0"/>
              <a:t>g</a:t>
            </a:r>
            <a:r>
              <a:rPr lang="de-DE" sz="2000" dirty="0"/>
              <a:t>-Bestimmung durchführen, das am besten zu dem</a:t>
            </a:r>
            <a:br>
              <a:rPr lang="de-DE" sz="2000" dirty="0"/>
            </a:br>
            <a:r>
              <a:rPr lang="de-DE" sz="2000" dirty="0"/>
              <a:t> Kompetenzbereich passt, den sie momentan besonders trainieren</a:t>
            </a:r>
            <a:br>
              <a:rPr lang="de-DE" sz="2000" dirty="0"/>
            </a:br>
            <a:r>
              <a:rPr lang="de-DE" sz="2000"/>
              <a:t> möchten.</a:t>
            </a:r>
            <a:endParaRPr lang="de-DE" sz="2000" dirty="0"/>
          </a:p>
          <a:p>
            <a:pPr marL="285750"/>
            <a:r>
              <a:rPr lang="de-DE" sz="2000" dirty="0"/>
              <a:t>Weitere Besonderheit: Zu jedem Experimenten findet man in diesem</a:t>
            </a:r>
            <a:br>
              <a:rPr lang="de-DE" sz="2000" dirty="0"/>
            </a:br>
            <a:r>
              <a:rPr lang="de-DE" sz="2000" dirty="0"/>
              <a:t> Word-Dokument gestufte Hilfen.</a:t>
            </a:r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Versuchsanleitungen für individuelle Experimente</a:t>
            </a:r>
          </a:p>
        </p:txBody>
      </p:sp>
    </p:spTree>
    <p:extLst>
      <p:ext uri="{BB962C8B-B14F-4D97-AF65-F5344CB8AC3E}">
        <p14:creationId xmlns:p14="http://schemas.microsoft.com/office/powerpoint/2010/main" val="982622706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Viele physikalische Experimente beruhen auf der exakten Messung einer </a:t>
                </a:r>
                <a:r>
                  <a:rPr lang="de-DE" sz="2000" dirty="0">
                    <a:solidFill>
                      <a:schemeClr val="accent2"/>
                    </a:solidFill>
                  </a:rPr>
                  <a:t>Zeitdifferenz </a:t>
                </a:r>
                <a14:m>
                  <m:oMath xmlns:m="http://schemas.openxmlformats.org/officeDocument/2006/math">
                    <m:r>
                      <a:rPr lang="de-DE" sz="2000" i="1" smtClean="0">
                        <a:solidFill>
                          <a:schemeClr val="accent2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de-DE" sz="2000" b="0" i="1" smtClean="0">
                        <a:solidFill>
                          <a:schemeClr val="accent2"/>
                        </a:solidFill>
                        <a:latin typeface="Cambria Math"/>
                        <a:ea typeface="Cambria Math"/>
                      </a:rPr>
                      <m:t>𝑡</m:t>
                    </m:r>
                    <m:r>
                      <a:rPr lang="de-DE" sz="2000" b="0" i="1" smtClean="0">
                        <a:solidFill>
                          <a:schemeClr val="accent2"/>
                        </a:solidFill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de-DE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de-DE" sz="2000" b="0" i="1" smtClean="0">
                        <a:solidFill>
                          <a:schemeClr val="accent2"/>
                        </a:solidFill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de-DE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de-DE" sz="2000" dirty="0"/>
              </a:p>
              <a:p>
                <a:r>
                  <a:rPr lang="de-DE" sz="2000" dirty="0"/>
                  <a:t>Falls die Zeitpunkte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sz="2000" dirty="0"/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dirty="0"/>
                  <a:t> mit </a:t>
                </a:r>
                <a:r>
                  <a:rPr lang="de-DE" sz="2000" dirty="0">
                    <a:solidFill>
                      <a:schemeClr val="accent2"/>
                    </a:solidFill>
                  </a:rPr>
                  <a:t>unterschiedlichen Schallereignissen</a:t>
                </a:r>
                <a:r>
                  <a:rPr lang="de-DE" sz="2000" dirty="0"/>
                  <a:t> verknüpft werden können, dann </a:t>
                </a:r>
                <a:br>
                  <a:rPr lang="de-DE" sz="2000" dirty="0"/>
                </a:br>
                <a:r>
                  <a:rPr lang="de-DE" sz="2000" dirty="0"/>
                  <a:t>lassen sich diese Zeitpunkte mit der </a:t>
                </a:r>
                <a:r>
                  <a:rPr lang="de-DE" sz="2000" dirty="0">
                    <a:solidFill>
                      <a:schemeClr val="accent2"/>
                    </a:solidFill>
                  </a:rPr>
                  <a:t>App Schallanalysator</a:t>
                </a:r>
                <a:r>
                  <a:rPr lang="de-DE" sz="2000" dirty="0"/>
                  <a:t> (Speicheroszilloskop) sehr genau bestimmen</a:t>
                </a:r>
              </a:p>
              <a:p>
                <a:r>
                  <a:rPr lang="de-DE" sz="2000" dirty="0"/>
                  <a:t>Dies ist die Grundlage aller Experimente zur Mechanik mit der App Schallanalysator</a:t>
                </a:r>
              </a:p>
              <a:p>
                <a:r>
                  <a:rPr lang="de-DE" sz="2000" dirty="0"/>
                  <a:t>Das genaue Ablesen der Zeitpunkte im Speicheroszilloskop der App Schallanalysator wird im Anhang geschildert</a:t>
                </a:r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Grundlegende Vorbemerkungen</a:t>
            </a:r>
          </a:p>
        </p:txBody>
      </p:sp>
    </p:spTree>
    <p:extLst>
      <p:ext uri="{BB962C8B-B14F-4D97-AF65-F5344CB8AC3E}">
        <p14:creationId xmlns:p14="http://schemas.microsoft.com/office/powerpoint/2010/main" val="30527912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</a:t>
            </a:r>
            <a:r>
              <a:rPr lang="de-DE" sz="2000" dirty="0"/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90472225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 </a:t>
            </a:r>
            <a:r>
              <a:rPr lang="de-DE" altLang="de-DE" sz="2800" i="1" dirty="0"/>
              <a:t>g</a:t>
            </a:r>
            <a:r>
              <a:rPr lang="de-DE" altLang="de-DE" sz="2800" dirty="0"/>
              <a:t> mithilfe einer Fallschnur bestimmen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908720"/>
            <a:ext cx="1550391" cy="54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5"/>
              <p:cNvSpPr txBox="1">
                <a:spLocks noChangeArrowheads="1"/>
              </p:cNvSpPr>
              <p:nvPr/>
            </p:nvSpPr>
            <p:spPr bwMode="auto">
              <a:xfrm>
                <a:off x="323712" y="1045741"/>
                <a:ext cx="3243128" cy="2585323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Aufbau: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2 Holzkugeln 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(Durchmesser:  5 cm)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mit dünner, flexibler Schnur an Holzbrett befestigen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Abstände zum Holzbrett 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z. B.:</a:t>
                </a:r>
                <a:b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18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0" i="1" smtClean="0">
                        <a:solidFill>
                          <a:schemeClr val="bg1"/>
                        </a:solidFill>
                        <a:latin typeface="Cambria Math"/>
                      </a:rPr>
                      <m:t>0,171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18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0" i="1" smtClean="0">
                        <a:solidFill>
                          <a:schemeClr val="bg1"/>
                        </a:solidFill>
                        <a:latin typeface="Cambria Math"/>
                      </a:rPr>
                      <m:t>1,555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m</a:t>
                </a:r>
              </a:p>
            </p:txBody>
          </p:sp>
        </mc:Choice>
        <mc:Fallback xmlns="">
          <p:sp>
            <p:nvSpPr>
              <p:cNvPr id="13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712" y="1045741"/>
                <a:ext cx="3243128" cy="2585323"/>
              </a:xfrm>
              <a:prstGeom prst="rect">
                <a:avLst/>
              </a:prstGeom>
              <a:blipFill rotWithShape="1">
                <a:blip r:embed="rId4"/>
                <a:stretch>
                  <a:fillRect l="-1504" t="-1179" b="-283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5436096" y="1045741"/>
            <a:ext cx="3600400" cy="286232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Smartphone in sicherer Entfernung auf Boden legen. Eventuell mit Sieb schützen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Schallanalysator: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„Erweiterte Messung schnell“ starten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Schnur gespannt senkrecht nach oben halten und anschließend fallen lassen.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213070" y="6504815"/>
            <a:ext cx="3712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itchFamily="34" charset="0"/>
                <a:cs typeface="Arial" pitchFamily="34" charset="0"/>
              </a:rPr>
              <a:t>Bezugsmöglichkeiten für Holzkugeln: siehe Anhang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/>
              <a:t>Versuchsauswertung: Bestimmung Zeitdifferenz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5784800" y="5038893"/>
            <a:ext cx="319744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</a:t>
            </a:r>
          </a:p>
          <a:p>
            <a:r>
              <a:rPr lang="de-DE" altLang="de-DE" sz="1800" dirty="0">
                <a:latin typeface="Arial" charset="0"/>
              </a:rPr>
              <a:t>Aufprall der 2. Kugel auf Holzbrett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H="1" flipV="1">
            <a:off x="6372200" y="3861048"/>
            <a:ext cx="792088" cy="1177845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117064" y="2264678"/>
            <a:ext cx="352839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 Aufprall der 1. Kugel auf Holzbrett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>
            <a:off x="3635896" y="2658368"/>
            <a:ext cx="497840" cy="0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sp>
        <p:nvSpPr>
          <p:cNvPr id="12" name="Textfeld 5"/>
          <p:cNvSpPr txBox="1">
            <a:spLocks noChangeArrowheads="1"/>
          </p:cNvSpPr>
          <p:nvPr/>
        </p:nvSpPr>
        <p:spPr bwMode="auto">
          <a:xfrm>
            <a:off x="1853052" y="5346670"/>
            <a:ext cx="3243128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Peak erzeugt durch Springen der 1. Kugel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V="1">
            <a:off x="3884816" y="3789040"/>
            <a:ext cx="1211364" cy="1557630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74930325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cxnSp>
        <p:nvCxnSpPr>
          <p:cNvPr id="17" name="Gerade Verbindung 16"/>
          <p:cNvCxnSpPr/>
          <p:nvPr/>
        </p:nvCxnSpPr>
        <p:spPr>
          <a:xfrm>
            <a:off x="4135226" y="173971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6372200" y="1697463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3563888" y="5157189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157189"/>
                <a:ext cx="4490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6372200" y="5173414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5173414"/>
                <a:ext cx="44909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Gerade Verbindung mit Pfeil 21"/>
          <p:cNvCxnSpPr/>
          <p:nvPr/>
        </p:nvCxnSpPr>
        <p:spPr>
          <a:xfrm>
            <a:off x="4152242" y="5701382"/>
            <a:ext cx="2219958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5082352" y="5768278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352" y="5768278"/>
                <a:ext cx="4764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68268376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Vorgehen zum genauen Ablesen der Zeitpunkte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sz="2000" b="0" dirty="0"/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b="0" dirty="0"/>
                  <a:t> im Oszilloskop der App Schallanalysator wird im Anhang erläutert</a:t>
                </a:r>
              </a:p>
              <a:p>
                <a:r>
                  <a:rPr lang="de-DE" sz="2000" dirty="0"/>
                  <a:t>Damit: </a:t>
                </a:r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de-DE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𝑡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=7196,98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−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6817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06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379,92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endParaRPr lang="de-DE" sz="2000" dirty="0"/>
              </a:p>
              <a:p>
                <a:r>
                  <a:rPr lang="de-DE" sz="2000" dirty="0"/>
                  <a:t>Berechnung von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de-DE" sz="20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/>
                        </a:rPr>
                        <m:t>𝑔</m:t>
                      </m:r>
                      <m:r>
                        <a:rPr lang="de-D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000" i="1">
                              <a:latin typeface="Cambria Math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de-DE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b="0" i="1" smtClean="0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de-DE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rad>
                          <m:r>
                            <a:rPr lang="de-DE" sz="2000" i="1">
                              <a:latin typeface="Cambria Math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de-DE" sz="20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de-DE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b="0" i="1" smtClean="0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de-DE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rad>
                          <m:r>
                            <a:rPr lang="de-DE" sz="20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de-DE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de-DE" sz="2000" b="0" i="1" smtClean="0">
                          <a:latin typeface="Cambria Math"/>
                        </a:rPr>
                        <m:t>=9,63 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de-DE" sz="2000" b="0" i="0" smtClean="0">
                              <a:latin typeface="Cambria Math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de-DE" sz="2000" b="0" i="0" smtClean="0">
                                  <a:latin typeface="Cambria Math"/>
                                </a:rPr>
                                <m:t>s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de-DE" sz="2000" dirty="0"/>
              </a:p>
              <a:p>
                <a:endParaRPr lang="de-DE" sz="2000" b="0" dirty="0"/>
              </a:p>
              <a:p>
                <a:r>
                  <a:rPr lang="de-DE" sz="2000" b="0" dirty="0"/>
                  <a:t>Herleitung obiger Formel: siehe Anhang</a:t>
                </a:r>
              </a:p>
              <a:p>
                <a:pPr marL="0" indent="0">
                  <a:buNone/>
                </a:pPr>
                <a:endParaRPr lang="de-DE" b="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Bestimmung von </a:t>
            </a:r>
            <a:r>
              <a:rPr lang="de-DE" altLang="de-DE" sz="2800" i="1" dirty="0"/>
              <a:t>g</a:t>
            </a:r>
            <a:endParaRPr lang="de-DE" sz="2800" i="1" dirty="0"/>
          </a:p>
        </p:txBody>
      </p:sp>
    </p:spTree>
    <p:extLst>
      <p:ext uri="{BB962C8B-B14F-4D97-AF65-F5344CB8AC3E}">
        <p14:creationId xmlns:p14="http://schemas.microsoft.com/office/powerpoint/2010/main" val="79806531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 </a:t>
            </a:r>
            <a:r>
              <a:rPr lang="de-DE" sz="2000" dirty="0"/>
              <a:t>mithilfe</a:t>
            </a:r>
            <a:r>
              <a:rPr lang="de-DE" sz="2000" i="1" dirty="0"/>
              <a:t> </a:t>
            </a:r>
            <a:r>
              <a:rPr lang="de-DE" sz="2000" dirty="0"/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 </a:t>
            </a:r>
            <a:r>
              <a:rPr lang="de-DE" altLang="de-DE" sz="2800" i="1" dirty="0"/>
              <a:t>g</a:t>
            </a:r>
            <a:r>
              <a:rPr lang="de-DE" altLang="de-DE" sz="2800" dirty="0"/>
              <a:t> mithilfe zweier Kugeln bestimmen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feld 5"/>
              <p:cNvSpPr txBox="1">
                <a:spLocks noChangeArrowheads="1"/>
              </p:cNvSpPr>
              <p:nvPr/>
            </p:nvSpPr>
            <p:spPr bwMode="auto">
              <a:xfrm>
                <a:off x="2445922" y="3161292"/>
                <a:ext cx="6411246" cy="313932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Aufbau:</a:t>
                </a: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de-DE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Zwei Holzkugeln (</a:t>
                </a:r>
                <a14:m>
                  <m:oMath xmlns:m="http://schemas.openxmlformats.org/officeDocument/2006/math"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∅ </m:t>
                    </m:r>
                  </m:oMath>
                </a14:m>
                <a:r>
                  <a:rPr lang="de-DE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5 cm). Jede Kugel ist an einem Nylonfaden (</a:t>
                </a:r>
                <a14:m>
                  <m:oMath xmlns:m="http://schemas.openxmlformats.org/officeDocument/2006/math"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∅ </m:t>
                    </m:r>
                  </m:oMath>
                </a14:m>
                <a:r>
                  <a:rPr lang="de-DE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0,4 mm) befestigt. Die Nylonfäden sind unterschiedlich lang.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Nylonfäden über Kreuz in Reagenzglasklammer einführen. Klammer soll auf Schnittpunkt der Nylonfäden drücken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Anordnung soweit nach oben schieben,  bis untere Kugel ca. 6 bis 12 cm über dem Boden hängt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Smartphone in sicherer Entfernung auf Boden legen, eventuell zum Schutz mit Sieb abdecken</a:t>
                </a:r>
              </a:p>
            </p:txBody>
          </p:sp>
        </mc:Choice>
        <mc:Fallback xmlns="">
          <p:sp>
            <p:nvSpPr>
              <p:cNvPr id="14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5922" y="3161292"/>
                <a:ext cx="6411246" cy="3139321"/>
              </a:xfrm>
              <a:prstGeom prst="rect">
                <a:avLst/>
              </a:prstGeom>
              <a:blipFill rotWithShape="1">
                <a:blip r:embed="rId3"/>
                <a:stretch>
                  <a:fillRect l="-760" t="-971" r="-951" b="-2136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31391"/>
            <a:ext cx="1456894" cy="5400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232" y="931391"/>
            <a:ext cx="3240000" cy="2160000"/>
          </a:xfrm>
          <a:prstGeom prst="ellipse">
            <a:avLst/>
          </a:prstGeom>
        </p:spPr>
      </p:pic>
      <p:cxnSp>
        <p:nvCxnSpPr>
          <p:cNvPr id="16" name="Gerade Verbindung mit Pfeil 15"/>
          <p:cNvCxnSpPr/>
          <p:nvPr/>
        </p:nvCxnSpPr>
        <p:spPr>
          <a:xfrm flipH="1">
            <a:off x="1267999" y="1412776"/>
            <a:ext cx="2384631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5687457" y="6366316"/>
            <a:ext cx="2654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itchFamily="34" charset="0"/>
                <a:cs typeface="Arial" pitchFamily="34" charset="0"/>
              </a:rPr>
              <a:t>Bezugsmöglichkeiten für Holzkugeln</a:t>
            </a:r>
            <a:br>
              <a:rPr lang="de-DE" sz="1200" dirty="0">
                <a:latin typeface="Arial" pitchFamily="34" charset="0"/>
                <a:cs typeface="Arial" pitchFamily="34" charset="0"/>
              </a:rPr>
            </a:br>
            <a:r>
              <a:rPr lang="de-DE" sz="1200" dirty="0">
                <a:latin typeface="Arial" pitchFamily="34" charset="0"/>
                <a:cs typeface="Arial" pitchFamily="34" charset="0"/>
              </a:rPr>
              <a:t> und Nylonfaden: siehe Anhang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160517208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 </a:t>
            </a:r>
            <a:r>
              <a:rPr lang="de-DE" altLang="de-DE" sz="2800" i="1" dirty="0"/>
              <a:t>g</a:t>
            </a:r>
            <a:r>
              <a:rPr lang="de-DE" altLang="de-DE" sz="2800" dirty="0"/>
              <a:t> mithilfe zweier Kugeln bestimmen</a:t>
            </a: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3635896" y="1297503"/>
            <a:ext cx="5256584" cy="20313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Höhe der Kugeln über dem Fußboden messen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Schallanalysator: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„Erweiterte Messung schnell“ starten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Klammer betätigen und damit gleichzeitigen Fall der Kugeln auslösen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943575"/>
            <a:ext cx="1456894" cy="540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171391"/>
            <a:ext cx="1438594" cy="2160000"/>
          </a:xfrm>
          <a:prstGeom prst="ellipse">
            <a:avLst/>
          </a:prstGeom>
        </p:spPr>
      </p:pic>
      <p:cxnSp>
        <p:nvCxnSpPr>
          <p:cNvPr id="7" name="Gerade Verbindung mit Pfeil 6"/>
          <p:cNvCxnSpPr/>
          <p:nvPr/>
        </p:nvCxnSpPr>
        <p:spPr>
          <a:xfrm flipH="1">
            <a:off x="2987824" y="5143669"/>
            <a:ext cx="1129536" cy="70037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7" y="1052736"/>
            <a:ext cx="1438594" cy="2160000"/>
          </a:xfrm>
          <a:prstGeom prst="ellipse">
            <a:avLst/>
          </a:prstGeom>
        </p:spPr>
      </p:pic>
      <p:cxnSp>
        <p:nvCxnSpPr>
          <p:cNvPr id="11" name="Gerade Verbindung mit Pfeil 10"/>
          <p:cNvCxnSpPr/>
          <p:nvPr/>
        </p:nvCxnSpPr>
        <p:spPr>
          <a:xfrm flipV="1">
            <a:off x="971600" y="2420887"/>
            <a:ext cx="1152128" cy="89891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feld 5"/>
              <p:cNvSpPr txBox="1">
                <a:spLocks noChangeArrowheads="1"/>
              </p:cNvSpPr>
              <p:nvPr/>
            </p:nvSpPr>
            <p:spPr bwMode="auto">
              <a:xfrm>
                <a:off x="54937" y="3289632"/>
                <a:ext cx="1708751" cy="64633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latin typeface="Arial" charset="0"/>
                  </a:rPr>
                  <a:t>z.B.: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de-DE" sz="1800" b="0" i="1" smtClean="0">
                        <a:latin typeface="Cambria Math"/>
                      </a:rPr>
                      <m:t>=1,710</m:t>
                    </m:r>
                  </m:oMath>
                </a14:m>
                <a:r>
                  <a:rPr lang="de-DE" altLang="de-DE" sz="1800" dirty="0">
                    <a:latin typeface="Arial" charset="0"/>
                  </a:rPr>
                  <a:t> m </a:t>
                </a:r>
              </a:p>
            </p:txBody>
          </p:sp>
        </mc:Choice>
        <mc:Fallback xmlns="">
          <p:sp>
            <p:nvSpPr>
              <p:cNvPr id="18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37" y="3289632"/>
                <a:ext cx="1708751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2857" t="-4717" b="-1415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5"/>
              <p:cNvSpPr txBox="1">
                <a:spLocks noChangeArrowheads="1"/>
              </p:cNvSpPr>
              <p:nvPr/>
            </p:nvSpPr>
            <p:spPr bwMode="auto">
              <a:xfrm>
                <a:off x="5115128" y="5051336"/>
                <a:ext cx="2193176" cy="3693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latin typeface="Arial" charset="0"/>
                  </a:rPr>
                  <a:t>z.B.: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sz="1800" i="1">
                        <a:latin typeface="Cambria Math"/>
                      </a:rPr>
                      <m:t>=</m:t>
                    </m:r>
                    <m:r>
                      <a:rPr lang="de-DE" sz="1800" b="0" i="1" smtClean="0">
                        <a:latin typeface="Cambria Math"/>
                      </a:rPr>
                      <m:t>0</m:t>
                    </m:r>
                    <m:r>
                      <a:rPr lang="de-DE" sz="1800" i="1">
                        <a:latin typeface="Cambria Math"/>
                      </a:rPr>
                      <m:t>,</m:t>
                    </m:r>
                    <m:r>
                      <a:rPr lang="de-DE" sz="1800" b="0" i="1" smtClean="0">
                        <a:latin typeface="Cambria Math"/>
                      </a:rPr>
                      <m:t>105</m:t>
                    </m:r>
                  </m:oMath>
                </a14:m>
                <a:r>
                  <a:rPr lang="de-DE" altLang="de-DE" sz="1800" dirty="0">
                    <a:latin typeface="Arial" charset="0"/>
                  </a:rPr>
                  <a:t> m </a:t>
                </a:r>
              </a:p>
            </p:txBody>
          </p:sp>
        </mc:Choice>
        <mc:Fallback xmlns="">
          <p:sp>
            <p:nvSpPr>
              <p:cNvPr id="19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15128" y="5051336"/>
                <a:ext cx="2193176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934" t="-6452" b="-24194"/>
                </a:stretch>
              </a:blip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feld 11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94633624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5796136" y="1628800"/>
            <a:ext cx="252028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</a:t>
            </a:r>
          </a:p>
          <a:p>
            <a:r>
              <a:rPr lang="de-DE" altLang="de-DE" sz="1800" dirty="0">
                <a:latin typeface="Arial" charset="0"/>
              </a:rPr>
              <a:t>Aufprall der 2. Kugel </a:t>
            </a:r>
          </a:p>
          <a:p>
            <a:r>
              <a:rPr lang="de-DE" altLang="de-DE" sz="1800" dirty="0">
                <a:latin typeface="Arial" charset="0"/>
              </a:rPr>
              <a:t>auf Boden</a:t>
            </a:r>
          </a:p>
        </p:txBody>
      </p:sp>
      <p:cxnSp>
        <p:nvCxnSpPr>
          <p:cNvPr id="5" name="Gerade Verbindung mit Pfeil 4"/>
          <p:cNvCxnSpPr>
            <a:stCxn id="15" idx="1"/>
          </p:cNvCxnSpPr>
          <p:nvPr/>
        </p:nvCxnSpPr>
        <p:spPr>
          <a:xfrm flipH="1">
            <a:off x="4860032" y="2090465"/>
            <a:ext cx="936104" cy="330423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130280" y="4941168"/>
            <a:ext cx="343360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 Aufprall der 1. Kugel auf Boden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 flipV="1">
            <a:off x="1619672" y="3356992"/>
            <a:ext cx="641856" cy="1584176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sp>
        <p:nvSpPr>
          <p:cNvPr id="12" name="Textfeld 5"/>
          <p:cNvSpPr txBox="1">
            <a:spLocks noChangeArrowheads="1"/>
          </p:cNvSpPr>
          <p:nvPr/>
        </p:nvSpPr>
        <p:spPr bwMode="auto">
          <a:xfrm>
            <a:off x="3995936" y="5229200"/>
            <a:ext cx="2592288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Peaks erzeugt durch Springen der 1. Kugel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3419872" y="3933056"/>
            <a:ext cx="1152128" cy="1296144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 flipV="1">
            <a:off x="4148336" y="3645024"/>
            <a:ext cx="423664" cy="1584176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 flipV="1">
            <a:off x="4499992" y="3621896"/>
            <a:ext cx="72008" cy="1584176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167453959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cxnSp>
        <p:nvCxnSpPr>
          <p:cNvPr id="17" name="Gerade Verbindung 16"/>
          <p:cNvCxnSpPr/>
          <p:nvPr/>
        </p:nvCxnSpPr>
        <p:spPr>
          <a:xfrm>
            <a:off x="2195736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4860032" y="1549382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1625007" y="5157189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007" y="5157189"/>
                <a:ext cx="4490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4895056" y="5173414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056" y="5173414"/>
                <a:ext cx="44909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Gerade Verbindung mit Pfeil 21"/>
          <p:cNvCxnSpPr/>
          <p:nvPr/>
        </p:nvCxnSpPr>
        <p:spPr>
          <a:xfrm>
            <a:off x="2195736" y="5569676"/>
            <a:ext cx="2664296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3241042" y="5642637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042" y="5642637"/>
                <a:ext cx="4764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869504085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Vorgehen zum genauen Ablesen der Zeitpunkte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sz="2000" b="0" dirty="0"/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b="0" dirty="0"/>
                  <a:t> im Oszilloskop der App Schallanalysator wird im Anhang erläutert.</a:t>
                </a:r>
              </a:p>
              <a:p>
                <a:r>
                  <a:rPr lang="de-DE" sz="2000" dirty="0"/>
                  <a:t>Damit: </a:t>
                </a:r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de-DE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𝑡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=7137,91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−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6690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88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447,03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endParaRPr lang="de-DE" sz="2000" dirty="0"/>
              </a:p>
              <a:p>
                <a:r>
                  <a:rPr lang="de-DE" sz="2000" dirty="0"/>
                  <a:t>Berechnung von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de-DE" sz="20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/>
                        </a:rPr>
                        <m:t>𝑔</m:t>
                      </m:r>
                      <m:r>
                        <a:rPr lang="de-D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000" i="1">
                              <a:latin typeface="Cambria Math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de-DE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b="0" i="1" smtClean="0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de-DE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rad>
                          <m:r>
                            <a:rPr lang="de-DE" sz="2000" i="1">
                              <a:latin typeface="Cambria Math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de-DE" sz="20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de-DE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b="0" i="1" smtClean="0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de-DE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rad>
                          <m:r>
                            <a:rPr lang="de-DE" sz="20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de-DE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de-DE" sz="2000" b="0" i="1" smtClean="0">
                          <a:latin typeface="Cambria Math"/>
                        </a:rPr>
                        <m:t>=9,68 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de-DE" sz="2000" b="0" i="0" smtClean="0">
                              <a:latin typeface="Cambria Math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de-DE" sz="2000" b="0" i="0" smtClean="0">
                                  <a:latin typeface="Cambria Math"/>
                                </a:rPr>
                                <m:t>s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de-DE" sz="2000" dirty="0"/>
              </a:p>
              <a:p>
                <a:endParaRPr lang="de-DE" sz="2000" b="0" dirty="0"/>
              </a:p>
              <a:p>
                <a:r>
                  <a:rPr lang="de-DE" sz="2000" b="0" dirty="0"/>
                  <a:t>Herleitung obiger Formel: siehe Anhang</a:t>
                </a:r>
              </a:p>
              <a:p>
                <a:pPr marL="0" indent="0">
                  <a:buNone/>
                </a:pPr>
                <a:endParaRPr lang="de-DE" sz="2400" b="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Bestimmung von </a:t>
            </a:r>
            <a:r>
              <a:rPr lang="de-DE" altLang="de-DE" sz="2800" i="1" dirty="0"/>
              <a:t>g</a:t>
            </a:r>
            <a:endParaRPr lang="de-DE" sz="2800" i="1" dirty="0"/>
          </a:p>
        </p:txBody>
      </p:sp>
    </p:spTree>
    <p:extLst>
      <p:ext uri="{BB962C8B-B14F-4D97-AF65-F5344CB8AC3E}">
        <p14:creationId xmlns:p14="http://schemas.microsoft.com/office/powerpoint/2010/main" val="3491072622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 </a:t>
            </a:r>
            <a:r>
              <a:rPr lang="de-DE" sz="2000" dirty="0"/>
              <a:t>mithilfe</a:t>
            </a:r>
            <a:r>
              <a:rPr lang="de-DE" sz="2000" i="1" dirty="0"/>
              <a:t> </a:t>
            </a:r>
            <a:r>
              <a:rPr lang="de-DE" sz="2000" dirty="0"/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 </a:t>
            </a:r>
            <a:r>
              <a:rPr lang="de-DE" altLang="de-DE" sz="2800" i="1" dirty="0"/>
              <a:t>g</a:t>
            </a:r>
            <a:r>
              <a:rPr lang="de-DE" altLang="de-DE" sz="2800" dirty="0"/>
              <a:t> über Luftballonplatzen bestimmen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5"/>
              <p:cNvSpPr txBox="1">
                <a:spLocks noChangeArrowheads="1"/>
              </p:cNvSpPr>
              <p:nvPr/>
            </p:nvSpPr>
            <p:spPr bwMode="auto">
              <a:xfrm>
                <a:off x="238576" y="3598510"/>
                <a:ext cx="2245191" cy="230832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Holzkugel 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(</a:t>
                </a:r>
                <a14:m>
                  <m:oMath xmlns:m="http://schemas.openxmlformats.org/officeDocument/2006/math">
                    <m:r>
                      <a:rPr lang="de-DE" altLang="de-DE" sz="1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∅ </m:t>
                    </m:r>
                  </m:oMath>
                </a14:m>
                <a:r>
                  <a:rPr lang="de-DE" altLang="de-DE" sz="1800">
                    <a:solidFill>
                      <a:schemeClr val="bg1"/>
                    </a:solidFill>
                    <a:latin typeface="Arial" charset="0"/>
                  </a:rPr>
                  <a:t>5 </a:t>
                </a:r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cm)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oder noch besser: Körper mit größerer Dichte und Masse.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Abstand zum Boden z. B.:</a:t>
                </a:r>
                <a:b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800" b="0" i="0" smtClean="0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0" i="1" smtClean="0">
                        <a:solidFill>
                          <a:schemeClr val="bg1"/>
                        </a:solidFill>
                        <a:latin typeface="Cambria Math"/>
                      </a:rPr>
                      <m:t>0,972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m</a:t>
                </a:r>
              </a:p>
            </p:txBody>
          </p:sp>
        </mc:Choice>
        <mc:Fallback xmlns="">
          <p:sp>
            <p:nvSpPr>
              <p:cNvPr id="13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576" y="3598510"/>
                <a:ext cx="2245191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2174" t="-1319" r="-5163" b="-3166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5796136" y="907926"/>
            <a:ext cx="3085504" cy="397031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Luftballon mit Tesafilm an einer Stativstange befestigen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Smartphone auf den Tisch legen. 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Schallanalysator: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„Erweiterte Messung schnell“ starten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Mit Nadel in das </a:t>
            </a:r>
            <a:r>
              <a:rPr lang="de-DE" altLang="de-DE" sz="1800" b="1" dirty="0">
                <a:solidFill>
                  <a:schemeClr val="bg1"/>
                </a:solidFill>
                <a:latin typeface="Arial" charset="0"/>
              </a:rPr>
              <a:t>untere Drittel</a:t>
            </a: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 des Luftballons stechen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Messung stoppen und auswerten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220072" y="6504815"/>
            <a:ext cx="3712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itchFamily="34" charset="0"/>
                <a:cs typeface="Arial" pitchFamily="34" charset="0"/>
              </a:rPr>
              <a:t>Bezugsmöglichkeiten für Holzkugeln: siehe Anhang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2708998" y="5232672"/>
            <a:ext cx="2844000" cy="646331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Achtung:</a:t>
            </a:r>
          </a:p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Gehörschutz tragen!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  <p:sp>
        <p:nvSpPr>
          <p:cNvPr id="10" name="Textfeld 5">
            <a:extLst>
              <a:ext uri="{FF2B5EF4-FFF2-40B4-BE49-F238E27FC236}">
                <a16:creationId xmlns:a16="http://schemas.microsoft.com/office/drawing/2014/main" id="{A00CCFC0-C7AF-4A17-B5D5-D6175EB34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360" y="951166"/>
            <a:ext cx="2240261" cy="2308324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Achtung: spröder Luftballon aus Naturkautschuk wählen, damit dieser in kleine Stücke zerfällt </a:t>
            </a:r>
          </a:p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-&gt; Fall der Kugel wird wenig gestört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3103693-1302-47A4-ADD0-56620A39E6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378" y="939560"/>
            <a:ext cx="2844000" cy="3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6993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 </a:t>
            </a:r>
            <a:r>
              <a:rPr lang="de-DE" altLang="de-DE" sz="2800" i="1" dirty="0"/>
              <a:t>g</a:t>
            </a:r>
            <a:r>
              <a:rPr lang="de-DE" altLang="de-DE" sz="2800" dirty="0"/>
              <a:t> über Luftballonplatzen bestimmen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feld 5"/>
              <p:cNvSpPr txBox="1">
                <a:spLocks noChangeArrowheads="1"/>
              </p:cNvSpPr>
              <p:nvPr/>
            </p:nvSpPr>
            <p:spPr bwMode="auto">
              <a:xfrm>
                <a:off x="238575" y="3284984"/>
                <a:ext cx="2245191" cy="230832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Holzkugel 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(</a:t>
                </a:r>
                <a14:m>
                  <m:oMath xmlns:m="http://schemas.openxmlformats.org/officeDocument/2006/math">
                    <m:r>
                      <a:rPr lang="de-DE" altLang="de-DE" sz="1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∅ 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5 cm)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oder noch besser: Körper mit größerer Dichte und Masse.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Abstand zum Boden z. B.:</a:t>
                </a:r>
                <a:b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800" b="0" i="0" smtClean="0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0" i="1" smtClean="0">
                        <a:solidFill>
                          <a:schemeClr val="bg1"/>
                        </a:solidFill>
                        <a:latin typeface="Cambria Math"/>
                      </a:rPr>
                      <m:t>0,972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m</a:t>
                </a:r>
              </a:p>
            </p:txBody>
          </p:sp>
        </mc:Choice>
        <mc:Fallback>
          <p:sp>
            <p:nvSpPr>
              <p:cNvPr id="13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575" y="3284984"/>
                <a:ext cx="2245191" cy="2308324"/>
              </a:xfrm>
              <a:prstGeom prst="rect">
                <a:avLst/>
              </a:prstGeom>
              <a:blipFill>
                <a:blip r:embed="rId3"/>
                <a:stretch>
                  <a:fillRect l="-2174" t="-1583" r="-5163" b="-3166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feld 5"/>
          <p:cNvSpPr txBox="1"/>
          <p:nvPr/>
        </p:nvSpPr>
        <p:spPr>
          <a:xfrm>
            <a:off x="5220072" y="6504815"/>
            <a:ext cx="3712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itchFamily="34" charset="0"/>
                <a:cs typeface="Arial" pitchFamily="34" charset="0"/>
              </a:rPr>
              <a:t>Bezugsmöglichkeiten für Holzkugeln: siehe Anhang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428" y="907926"/>
            <a:ext cx="2232564" cy="5400000"/>
          </a:xfrm>
          <a:prstGeom prst="rect">
            <a:avLst/>
          </a:prstGeom>
        </p:spPr>
      </p:pic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5728424" y="4838618"/>
            <a:ext cx="3085504" cy="646331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Achtung:</a:t>
            </a:r>
          </a:p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Gehörschutz tragen!</a:t>
            </a:r>
          </a:p>
        </p:txBody>
      </p:sp>
      <p:sp>
        <p:nvSpPr>
          <p:cNvPr id="8" name="Textfeld 5"/>
          <p:cNvSpPr txBox="1">
            <a:spLocks noChangeArrowheads="1"/>
          </p:cNvSpPr>
          <p:nvPr/>
        </p:nvSpPr>
        <p:spPr bwMode="auto">
          <a:xfrm>
            <a:off x="238575" y="1628800"/>
            <a:ext cx="2240261" cy="1200329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Achtung: spröder Luftballon aus Naturkautschuk wählen.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38575" y="907926"/>
            <a:ext cx="8643065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Weitere Möglichkeit: Freihandexperiment ohne Halterung</a:t>
            </a:r>
          </a:p>
        </p:txBody>
      </p:sp>
      <p:sp>
        <p:nvSpPr>
          <p:cNvPr id="12" name="Textfeld 5">
            <a:extLst>
              <a:ext uri="{FF2B5EF4-FFF2-40B4-BE49-F238E27FC236}">
                <a16:creationId xmlns:a16="http://schemas.microsoft.com/office/drawing/2014/main" id="{8F74FA7F-990E-4E41-A915-585F48A35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8424" y="1393003"/>
            <a:ext cx="3085504" cy="3139321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Smartphone auf den Tisch legen. 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Schallanalysator: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„Erweiterte Messung schnell“ starten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Mit Nadel in das </a:t>
            </a:r>
            <a:r>
              <a:rPr lang="de-DE" altLang="de-DE" sz="1800" b="1" dirty="0">
                <a:solidFill>
                  <a:schemeClr val="bg1"/>
                </a:solidFill>
                <a:latin typeface="Arial" charset="0"/>
              </a:rPr>
              <a:t>untere Drittel</a:t>
            </a: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 des Luftballons stechen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Messung stoppen und auswerten</a:t>
            </a:r>
          </a:p>
        </p:txBody>
      </p:sp>
    </p:spTree>
    <p:extLst>
      <p:ext uri="{BB962C8B-B14F-4D97-AF65-F5344CB8AC3E}">
        <p14:creationId xmlns:p14="http://schemas.microsoft.com/office/powerpoint/2010/main" val="147196265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2168410" y="5246199"/>
            <a:ext cx="319744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</a:t>
            </a:r>
          </a:p>
          <a:p>
            <a:r>
              <a:rPr lang="de-DE" altLang="de-DE" sz="1800" dirty="0">
                <a:latin typeface="Arial" charset="0"/>
              </a:rPr>
              <a:t>Aufprall der Kugel auf dem Boden</a:t>
            </a:r>
          </a:p>
        </p:txBody>
      </p:sp>
      <p:cxnSp>
        <p:nvCxnSpPr>
          <p:cNvPr id="5" name="Gerade Verbindung mit Pfeil 4"/>
          <p:cNvCxnSpPr>
            <a:stCxn id="15" idx="0"/>
          </p:cNvCxnSpPr>
          <p:nvPr/>
        </p:nvCxnSpPr>
        <p:spPr>
          <a:xfrm flipV="1">
            <a:off x="3767134" y="4071849"/>
            <a:ext cx="516834" cy="1174350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206428" y="2132856"/>
            <a:ext cx="1646624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 Zerplatzen des Luftballons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>
            <a:off x="1853052" y="2634496"/>
            <a:ext cx="630716" cy="0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sp>
        <p:nvSpPr>
          <p:cNvPr id="12" name="Textfeld 5"/>
          <p:cNvSpPr txBox="1">
            <a:spLocks noChangeArrowheads="1"/>
          </p:cNvSpPr>
          <p:nvPr/>
        </p:nvSpPr>
        <p:spPr bwMode="auto">
          <a:xfrm>
            <a:off x="6062973" y="5085184"/>
            <a:ext cx="2490662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Peaks erzeugt durch Springen der Kugel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6183234" y="2852936"/>
            <a:ext cx="794126" cy="2232248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V="1">
            <a:off x="6977360" y="3717032"/>
            <a:ext cx="330944" cy="136815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995320568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cxnSp>
        <p:nvCxnSpPr>
          <p:cNvPr id="17" name="Gerade Verbindung 16"/>
          <p:cNvCxnSpPr/>
          <p:nvPr/>
        </p:nvCxnSpPr>
        <p:spPr>
          <a:xfrm>
            <a:off x="2555776" y="1599289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4283968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1880760" y="5085184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760" y="5085184"/>
                <a:ext cx="4490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4376296" y="4915861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296" y="4915861"/>
                <a:ext cx="44909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Gerade Verbindung mit Pfeil 21"/>
          <p:cNvCxnSpPr/>
          <p:nvPr/>
        </p:nvCxnSpPr>
        <p:spPr>
          <a:xfrm>
            <a:off x="2555776" y="5618854"/>
            <a:ext cx="1728192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3237149" y="574535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149" y="5745356"/>
                <a:ext cx="4764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55127476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Vorgehen zum genauen Ablesen der Zeitpunkte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sz="2000" b="0" dirty="0"/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b="0" dirty="0"/>
                  <a:t> im Oszilloskop der App Schallanalysator wird im Anhang erläutert</a:t>
                </a:r>
              </a:p>
              <a:p>
                <a:r>
                  <a:rPr lang="de-DE" sz="2000" dirty="0"/>
                  <a:t>Damit: </a:t>
                </a:r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de-DE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𝑡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=7196,98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−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6817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06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379,92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endParaRPr lang="de-DE" sz="2000" dirty="0"/>
              </a:p>
              <a:p>
                <a:r>
                  <a:rPr lang="de-DE" sz="2000" dirty="0"/>
                  <a:t>Berechnung von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de-DE" sz="20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/>
                        </a:rPr>
                        <m:t>𝑔</m:t>
                      </m:r>
                      <m:r>
                        <a:rPr lang="de-D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b="0" i="1" smtClean="0">
                              <a:latin typeface="Cambria Math"/>
                            </a:rPr>
                            <m:t>2</m:t>
                          </m:r>
                          <m:r>
                            <a:rPr lang="de-DE" sz="20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de-DE" sz="2000" b="0" i="1" smtClean="0">
                              <a:latin typeface="Cambria Math"/>
                            </a:rPr>
                            <m:t>h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de-DE" sz="2000" b="0" i="1" smtClean="0">
                          <a:latin typeface="Cambria Math"/>
                        </a:rPr>
                        <m:t>=9,3 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de-DE" sz="2000" b="0" i="0" smtClean="0">
                              <a:latin typeface="Cambria Math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de-DE" sz="2000" b="0" i="0" smtClean="0">
                                  <a:latin typeface="Cambria Math"/>
                                </a:rPr>
                                <m:t>s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de-DE" sz="2000" dirty="0"/>
              </a:p>
              <a:p>
                <a:endParaRPr lang="de-DE" b="0" dirty="0"/>
              </a:p>
              <a:p>
                <a:pPr marL="0" indent="0">
                  <a:buNone/>
                </a:pPr>
                <a:endParaRPr lang="de-DE" b="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Bestimmung von </a:t>
            </a:r>
            <a:r>
              <a:rPr lang="de-DE" altLang="de-DE" sz="2800" i="1" dirty="0"/>
              <a:t>g</a:t>
            </a:r>
            <a:endParaRPr lang="de-DE" sz="2800" i="1" dirty="0"/>
          </a:p>
        </p:txBody>
      </p:sp>
    </p:spTree>
    <p:extLst>
      <p:ext uri="{BB962C8B-B14F-4D97-AF65-F5344CB8AC3E}">
        <p14:creationId xmlns:p14="http://schemas.microsoft.com/office/powerpoint/2010/main" val="2010154191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 </a:t>
            </a:r>
            <a:r>
              <a:rPr lang="de-DE" sz="2000" dirty="0"/>
              <a:t>mithilfe</a:t>
            </a:r>
            <a:r>
              <a:rPr lang="de-DE" sz="2000" i="1" dirty="0"/>
              <a:t> </a:t>
            </a:r>
            <a:r>
              <a:rPr lang="de-DE" sz="2000" dirty="0"/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 </a:t>
            </a:r>
            <a:r>
              <a:rPr lang="de-DE" altLang="de-DE" sz="2800" i="1" dirty="0"/>
              <a:t>g</a:t>
            </a:r>
            <a:r>
              <a:rPr lang="de-DE" altLang="de-DE" sz="2800" dirty="0"/>
              <a:t> mit Stahllineal bestimmen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5"/>
              <p:cNvSpPr txBox="1">
                <a:spLocks noChangeArrowheads="1"/>
              </p:cNvSpPr>
              <p:nvPr/>
            </p:nvSpPr>
            <p:spPr bwMode="auto">
              <a:xfrm>
                <a:off x="251520" y="1075482"/>
                <a:ext cx="1584176" cy="286232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Aufbau: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Stahlkugel 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Stahllineal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Schrauben-dreher</a:t>
                </a:r>
              </a:p>
              <a:p>
                <a:endParaRPr lang="de-DE" altLang="de-DE" sz="1800" dirty="0">
                  <a:solidFill>
                    <a:schemeClr val="bg1"/>
                  </a:solidFill>
                  <a:latin typeface="Arial" charset="0"/>
                </a:endParaRP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Abstand zum Boden = Tischhöhe</a:t>
                </a:r>
                <a:b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800" b="0" i="0" smtClean="0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0" i="1" smtClean="0">
                        <a:solidFill>
                          <a:schemeClr val="bg1"/>
                        </a:solidFill>
                        <a:latin typeface="Cambria Math"/>
                      </a:rPr>
                      <m:t>0,800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m</a:t>
                </a:r>
              </a:p>
            </p:txBody>
          </p:sp>
        </mc:Choice>
        <mc:Fallback xmlns="">
          <p:sp>
            <p:nvSpPr>
              <p:cNvPr id="13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075482"/>
                <a:ext cx="1584176" cy="2862322"/>
              </a:xfrm>
              <a:prstGeom prst="rect">
                <a:avLst/>
              </a:prstGeom>
              <a:blipFill rotWithShape="1">
                <a:blip r:embed="rId3"/>
                <a:stretch>
                  <a:fillRect l="-3077" t="-1064" r="-3077" b="-234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6084168" y="1075481"/>
            <a:ext cx="2797472" cy="286232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Smartphone  auf Tisch legen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Schallanalysator: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„Erweiterte Messung schnell“ starten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Lineal mit Schraubendreher anschlagen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08720"/>
            <a:ext cx="3557072" cy="54000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177553411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2168410" y="5246199"/>
            <a:ext cx="319744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</a:t>
            </a:r>
          </a:p>
          <a:p>
            <a:r>
              <a:rPr lang="de-DE" altLang="de-DE" sz="1800" dirty="0">
                <a:latin typeface="Arial" charset="0"/>
              </a:rPr>
              <a:t>Aufprall der Kugel auf dem Boden</a:t>
            </a:r>
          </a:p>
        </p:txBody>
      </p:sp>
      <p:cxnSp>
        <p:nvCxnSpPr>
          <p:cNvPr id="5" name="Gerade Verbindung mit Pfeil 4"/>
          <p:cNvCxnSpPr>
            <a:stCxn id="15" idx="0"/>
          </p:cNvCxnSpPr>
          <p:nvPr/>
        </p:nvCxnSpPr>
        <p:spPr>
          <a:xfrm flipV="1">
            <a:off x="3767134" y="3573017"/>
            <a:ext cx="0" cy="1673182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206428" y="2132856"/>
            <a:ext cx="1341236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 Schlag auf Lineal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>
            <a:off x="1547664" y="2634496"/>
            <a:ext cx="620746" cy="0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sp>
        <p:nvSpPr>
          <p:cNvPr id="12" name="Textfeld 5"/>
          <p:cNvSpPr txBox="1">
            <a:spLocks noChangeArrowheads="1"/>
          </p:cNvSpPr>
          <p:nvPr/>
        </p:nvSpPr>
        <p:spPr bwMode="auto">
          <a:xfrm>
            <a:off x="6062973" y="5085184"/>
            <a:ext cx="2490662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Peaks erzeugt durch Springen der Kugel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4968795" y="3521782"/>
            <a:ext cx="2008565" cy="156340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 flipV="1">
            <a:off x="5508104" y="3521782"/>
            <a:ext cx="1469256" cy="156340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766437272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cxnSp>
        <p:nvCxnSpPr>
          <p:cNvPr id="17" name="Gerade Verbindung 16"/>
          <p:cNvCxnSpPr/>
          <p:nvPr/>
        </p:nvCxnSpPr>
        <p:spPr>
          <a:xfrm>
            <a:off x="2131952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3766640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1638271" y="5199264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71" y="5199264"/>
                <a:ext cx="449097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3766640" y="5153098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640" y="5153098"/>
                <a:ext cx="44909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Gerade Verbindung mit Pfeil 21"/>
          <p:cNvCxnSpPr/>
          <p:nvPr/>
        </p:nvCxnSpPr>
        <p:spPr>
          <a:xfrm>
            <a:off x="2131952" y="5618854"/>
            <a:ext cx="1634688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2689898" y="5729992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898" y="5729992"/>
                <a:ext cx="4764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797674167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Vorgehen zum genauen Ablesen der Zeitpunkte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sz="2000" b="0" dirty="0"/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b="0" dirty="0"/>
                  <a:t> im Oszilloskop der App Schallanalysator wird im Anhang erläutert</a:t>
                </a:r>
              </a:p>
              <a:p>
                <a:r>
                  <a:rPr lang="de-DE" sz="2000" dirty="0"/>
                  <a:t>Damit: </a:t>
                </a:r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de-DE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𝑡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=3535,08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−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3114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40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420,68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endParaRPr lang="de-DE" sz="2000" dirty="0"/>
              </a:p>
              <a:p>
                <a:r>
                  <a:rPr lang="de-DE" sz="2000" dirty="0"/>
                  <a:t>Berechnung von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de-DE" sz="20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/>
                        </a:rPr>
                        <m:t>𝑔</m:t>
                      </m:r>
                      <m:r>
                        <a:rPr lang="de-D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b="0" i="1" smtClean="0">
                              <a:latin typeface="Cambria Math"/>
                            </a:rPr>
                            <m:t>2</m:t>
                          </m:r>
                          <m:r>
                            <a:rPr lang="de-DE" sz="20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de-DE" sz="2000" b="0" i="1" smtClean="0">
                              <a:latin typeface="Cambria Math"/>
                            </a:rPr>
                            <m:t>h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de-DE" sz="2000" b="0" i="1" smtClean="0">
                          <a:latin typeface="Cambria Math"/>
                        </a:rPr>
                        <m:t>=9,0 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de-DE" sz="2000" b="0" i="0" smtClean="0">
                              <a:latin typeface="Cambria Math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de-DE" sz="2000" b="0" i="0" smtClean="0">
                                  <a:latin typeface="Cambria Math"/>
                                </a:rPr>
                                <m:t>s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de-DE" sz="2000" dirty="0"/>
              </a:p>
              <a:p>
                <a:endParaRPr lang="de-DE" sz="2000" b="0" dirty="0"/>
              </a:p>
              <a:p>
                <a:pPr marL="0" indent="0">
                  <a:buNone/>
                </a:pPr>
                <a:endParaRPr lang="de-DE" b="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Bestimmung von </a:t>
            </a:r>
            <a:r>
              <a:rPr lang="de-DE" altLang="de-DE" sz="2800" i="1" dirty="0"/>
              <a:t>g</a:t>
            </a:r>
            <a:endParaRPr lang="de-DE" sz="2800" i="1" dirty="0"/>
          </a:p>
        </p:txBody>
      </p:sp>
    </p:spTree>
    <p:extLst>
      <p:ext uri="{BB962C8B-B14F-4D97-AF65-F5344CB8AC3E}">
        <p14:creationId xmlns:p14="http://schemas.microsoft.com/office/powerpoint/2010/main" val="1864685244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</a:t>
            </a:r>
            <a:r>
              <a:rPr lang="de-DE" sz="2000" dirty="0"/>
              <a:t>: Bestimmung von </a:t>
            </a:r>
            <a:r>
              <a:rPr lang="de-DE" sz="2000" i="1" dirty="0"/>
              <a:t>g </a:t>
            </a:r>
            <a:r>
              <a:rPr lang="de-DE" sz="2000" dirty="0"/>
              <a:t>mithilfe des Abrollgeräusches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 </a:t>
            </a:r>
            <a:r>
              <a:rPr lang="de-DE" altLang="de-DE" sz="2800" i="1" dirty="0"/>
              <a:t>g</a:t>
            </a:r>
            <a:r>
              <a:rPr lang="de-DE" altLang="de-DE" sz="2800" dirty="0"/>
              <a:t> über Abrollgeräusch bestimmen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5"/>
              <p:cNvSpPr txBox="1">
                <a:spLocks noChangeArrowheads="1"/>
              </p:cNvSpPr>
              <p:nvPr/>
            </p:nvSpPr>
            <p:spPr bwMode="auto">
              <a:xfrm>
                <a:off x="251520" y="980941"/>
                <a:ext cx="2088232" cy="230832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Aufbau: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Holzkugel 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(</a:t>
                </a:r>
                <a14:m>
                  <m:oMath xmlns:m="http://schemas.openxmlformats.org/officeDocument/2006/math">
                    <m:r>
                      <a:rPr lang="de-DE" altLang="de-DE" sz="1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∅ </m:t>
                    </m:r>
                    <m:r>
                      <a:rPr lang="de-DE" altLang="de-DE" sz="1800" b="0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7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cm) </a:t>
                </a:r>
              </a:p>
              <a:p>
                <a:endParaRPr lang="de-DE" altLang="de-DE" sz="1800" dirty="0">
                  <a:solidFill>
                    <a:schemeClr val="bg1"/>
                  </a:solidFill>
                  <a:latin typeface="Arial" charset="0"/>
                </a:endParaRP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Abstand zum Boden = Tischhöhe</a:t>
                </a:r>
                <a:b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800" b="0" i="0" smtClean="0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0" i="1" smtClean="0">
                        <a:solidFill>
                          <a:schemeClr val="bg1"/>
                        </a:solidFill>
                        <a:latin typeface="Cambria Math"/>
                      </a:rPr>
                      <m:t>0,895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m</a:t>
                </a:r>
              </a:p>
            </p:txBody>
          </p:sp>
        </mc:Choice>
        <mc:Fallback xmlns="">
          <p:sp>
            <p:nvSpPr>
              <p:cNvPr id="13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980941"/>
                <a:ext cx="2088232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2332" t="-1319" b="-3166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2771800" y="4653136"/>
            <a:ext cx="5400000" cy="147732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Smartphone  auf Tisch legen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Schallanalysator: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„Erweiterte Messung schnell“ starten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Kugel anstoßen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980941"/>
            <a:ext cx="5400000" cy="335918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5220072" y="6458649"/>
            <a:ext cx="3712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itchFamily="34" charset="0"/>
                <a:cs typeface="Arial" pitchFamily="34" charset="0"/>
              </a:rPr>
              <a:t>Bezugsmöglichkeiten für Holzkugeln: siehe Anhang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733203764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2483768" y="5249838"/>
            <a:ext cx="319744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Peak erzeugt durch</a:t>
            </a:r>
          </a:p>
          <a:p>
            <a:r>
              <a:rPr lang="de-DE" altLang="de-DE" sz="1800" dirty="0">
                <a:latin typeface="Arial" charset="0"/>
              </a:rPr>
              <a:t>Aufprall der Kugel auf dem Boden</a:t>
            </a:r>
          </a:p>
        </p:txBody>
      </p:sp>
      <p:cxnSp>
        <p:nvCxnSpPr>
          <p:cNvPr id="5" name="Gerade Verbindung mit Pfeil 4"/>
          <p:cNvCxnSpPr>
            <a:stCxn id="15" idx="0"/>
          </p:cNvCxnSpPr>
          <p:nvPr/>
        </p:nvCxnSpPr>
        <p:spPr>
          <a:xfrm flipV="1">
            <a:off x="4082492" y="3501008"/>
            <a:ext cx="849548" cy="1748830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206428" y="2132856"/>
            <a:ext cx="1341236" cy="2862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Abroll-geräusch der Kugel auf dem Tisch.</a:t>
            </a:r>
          </a:p>
          <a:p>
            <a:r>
              <a:rPr lang="de-DE" altLang="de-DE" sz="1800" b="1" dirty="0">
                <a:latin typeface="Arial" charset="0"/>
              </a:rPr>
              <a:t>Problem:</a:t>
            </a:r>
          </a:p>
          <a:p>
            <a:r>
              <a:rPr lang="de-DE" altLang="de-DE" sz="1800" b="1" dirty="0">
                <a:latin typeface="Arial" charset="0"/>
              </a:rPr>
              <a:t>Ende nicht eindeutig erkennbar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>
            <a:off x="1547664" y="2634496"/>
            <a:ext cx="1728192" cy="506472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sp>
        <p:nvSpPr>
          <p:cNvPr id="12" name="Textfeld 5"/>
          <p:cNvSpPr txBox="1">
            <a:spLocks noChangeArrowheads="1"/>
          </p:cNvSpPr>
          <p:nvPr/>
        </p:nvSpPr>
        <p:spPr bwMode="auto">
          <a:xfrm>
            <a:off x="6062973" y="5085184"/>
            <a:ext cx="2490662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Peaks erzeugt durch Springen der Kugel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6545071" y="3764072"/>
            <a:ext cx="432289" cy="132111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V="1">
            <a:off x="6977360" y="3764072"/>
            <a:ext cx="0" cy="132111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 flipV="1">
            <a:off x="5940153" y="3764072"/>
            <a:ext cx="1037207" cy="132111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985173256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6" y="1540669"/>
            <a:ext cx="7213594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2483768" y="5249838"/>
            <a:ext cx="319744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Wahrscheinliches Ende des Abrollens auf dem Tisch</a:t>
            </a:r>
          </a:p>
        </p:txBody>
      </p:sp>
      <p:cxnSp>
        <p:nvCxnSpPr>
          <p:cNvPr id="5" name="Gerade Verbindung mit Pfeil 4"/>
          <p:cNvCxnSpPr>
            <a:stCxn id="15" idx="0"/>
          </p:cNvCxnSpPr>
          <p:nvPr/>
        </p:nvCxnSpPr>
        <p:spPr>
          <a:xfrm flipH="1" flipV="1">
            <a:off x="3635896" y="3764072"/>
            <a:ext cx="446596" cy="1485766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206428" y="2132856"/>
            <a:ext cx="1413244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Abroll-geräusche der Kugel auf dem Tisch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>
            <a:off x="1619672" y="2948464"/>
            <a:ext cx="1152128" cy="408528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Vergrößerung: Ende des Abrollens</a:t>
            </a:r>
          </a:p>
        </p:txBody>
      </p:sp>
      <p:sp>
        <p:nvSpPr>
          <p:cNvPr id="12" name="Textfeld 5"/>
          <p:cNvSpPr txBox="1">
            <a:spLocks noChangeArrowheads="1"/>
          </p:cNvSpPr>
          <p:nvPr/>
        </p:nvSpPr>
        <p:spPr bwMode="auto">
          <a:xfrm>
            <a:off x="6062973" y="5085184"/>
            <a:ext cx="2490662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 err="1">
                <a:solidFill>
                  <a:schemeClr val="bg1"/>
                </a:solidFill>
                <a:latin typeface="Arial" charset="0"/>
              </a:rPr>
              <a:t>Nachscwingen</a:t>
            </a: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 des Tisches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6062973" y="3707984"/>
            <a:ext cx="914388" cy="1377200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V="1">
            <a:off x="6977360" y="3764072"/>
            <a:ext cx="0" cy="132111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 flipV="1">
            <a:off x="4283969" y="3707984"/>
            <a:ext cx="2693391" cy="1377200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680586112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cxnSp>
        <p:nvCxnSpPr>
          <p:cNvPr id="17" name="Gerade Verbindung 16"/>
          <p:cNvCxnSpPr/>
          <p:nvPr/>
        </p:nvCxnSpPr>
        <p:spPr>
          <a:xfrm>
            <a:off x="3923928" y="1694202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4932040" y="1694202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3263581" y="5157189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3581" y="5157189"/>
                <a:ext cx="4490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4974848" y="5144916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848" y="5144916"/>
                <a:ext cx="44909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Gerade Verbindung mit Pfeil 21"/>
          <p:cNvCxnSpPr/>
          <p:nvPr/>
        </p:nvCxnSpPr>
        <p:spPr>
          <a:xfrm>
            <a:off x="3923928" y="5639548"/>
            <a:ext cx="1008112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4213150" y="5805264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150" y="5805264"/>
                <a:ext cx="4764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96303486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Vorgehen zum genauen Ablesen der Zeitpunkte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sz="2000" b="0" dirty="0"/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b="0" dirty="0"/>
                  <a:t> im Oszilloskop der App Schallanalysator wird im Anhang erläutert</a:t>
                </a:r>
              </a:p>
              <a:p>
                <a:r>
                  <a:rPr lang="de-DE" sz="2000" dirty="0"/>
                  <a:t>Damit: </a:t>
                </a:r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de-DE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𝑡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=4882,8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−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4446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8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436,0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endParaRPr lang="de-DE" sz="2000" dirty="0"/>
              </a:p>
              <a:p>
                <a:r>
                  <a:rPr lang="de-DE" sz="2000" dirty="0"/>
                  <a:t>Berechnung von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de-DE" sz="20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/>
                        </a:rPr>
                        <m:t>𝑔</m:t>
                      </m:r>
                      <m:r>
                        <a:rPr lang="de-D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b="0" i="1" smtClean="0">
                              <a:latin typeface="Cambria Math"/>
                            </a:rPr>
                            <m:t>2</m:t>
                          </m:r>
                          <m:r>
                            <a:rPr lang="de-DE" sz="20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de-DE" sz="2000" b="0" i="1" smtClean="0">
                              <a:latin typeface="Cambria Math"/>
                            </a:rPr>
                            <m:t>h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de-DE" sz="2000" b="0" i="1" smtClean="0">
                          <a:latin typeface="Cambria Math"/>
                        </a:rPr>
                        <m:t>=9,4 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de-DE" sz="2000" b="0" i="0" smtClean="0">
                              <a:latin typeface="Cambria Math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de-DE" sz="2000" b="0" i="0" smtClean="0">
                                  <a:latin typeface="Cambria Math"/>
                                </a:rPr>
                                <m:t>s</m:t>
                              </m:r>
                            </m:e>
                            <m:sup>
                              <m:r>
                                <a:rPr lang="de-D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de-DE" sz="2000" dirty="0"/>
              </a:p>
              <a:p>
                <a:endParaRPr lang="de-DE" b="0" dirty="0"/>
              </a:p>
              <a:p>
                <a:pPr marL="0" indent="0">
                  <a:buNone/>
                </a:pPr>
                <a:endParaRPr lang="de-DE" b="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Bestimmung von </a:t>
            </a:r>
            <a:r>
              <a:rPr lang="de-DE" altLang="de-DE" sz="2800" i="1" dirty="0"/>
              <a:t>g</a:t>
            </a:r>
            <a:endParaRPr lang="de-DE" sz="2800" i="1" dirty="0"/>
          </a:p>
        </p:txBody>
      </p:sp>
    </p:spTree>
    <p:extLst>
      <p:ext uri="{BB962C8B-B14F-4D97-AF65-F5344CB8AC3E}">
        <p14:creationId xmlns:p14="http://schemas.microsoft.com/office/powerpoint/2010/main" val="2734399747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Waagerechter Wurf</a:t>
            </a:r>
            <a:r>
              <a:rPr lang="de-DE" sz="2000" dirty="0"/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Titel 2"/>
              <p:cNvSpPr>
                <a:spLocks noGrp="1"/>
              </p:cNvSpPr>
              <p:nvPr>
                <p:ph type="ctrTitle"/>
              </p:nvPr>
            </p:nvSpPr>
            <p:spPr bwMode="auto">
              <a:xfrm>
                <a:off x="252413" y="260350"/>
                <a:ext cx="8640762" cy="647700"/>
              </a:xfrm>
              <a:noFill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de-DE" altLang="de-DE" sz="2800" dirty="0"/>
                  <a:t>Waagerechter Wurf:  </a:t>
                </a:r>
                <a:r>
                  <a:rPr lang="de-DE" altLang="de-DE" sz="2800" dirty="0" err="1"/>
                  <a:t>Fallzeit</a:t>
                </a:r>
                <a:r>
                  <a:rPr lang="de-DE" altLang="de-DE" sz="2800" dirty="0"/>
                  <a:t> unabhängig von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altLang="de-DE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altLang="de-DE" sz="2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de-DE" altLang="de-DE" sz="2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de-DE" altLang="de-DE" sz="2800" dirty="0"/>
              </a:p>
            </p:txBody>
          </p:sp>
        </mc:Choice>
        <mc:Fallback xmlns="">
          <p:sp>
            <p:nvSpPr>
              <p:cNvPr id="5123" name="Titel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 bwMode="auto">
              <a:xfrm>
                <a:off x="252413" y="260350"/>
                <a:ext cx="8640762" cy="647700"/>
              </a:xfrm>
              <a:blipFill rotWithShape="1">
                <a:blip r:embed="rId3"/>
                <a:stretch>
                  <a:fillRect t="-8491" b="-7547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feld 5"/>
          <p:cNvSpPr txBox="1">
            <a:spLocks noChangeArrowheads="1"/>
          </p:cNvSpPr>
          <p:nvPr/>
        </p:nvSpPr>
        <p:spPr bwMode="auto">
          <a:xfrm>
            <a:off x="251520" y="980941"/>
            <a:ext cx="2088232" cy="20313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Gleicher Aufbau und Zeitbestimmung wie Experiment:</a:t>
            </a:r>
          </a:p>
          <a:p>
            <a:r>
              <a:rPr lang="de-DE" alt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„Freier Fall: </a:t>
            </a:r>
            <a:br>
              <a:rPr lang="de-DE" alt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altLang="de-DE" sz="1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de-DE" alt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über Abrollgeräusch“</a:t>
            </a: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251520" y="4509120"/>
            <a:ext cx="8568952" cy="147732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Smartphone  auf Tisch legen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Schallanalysator: „Erweiterte Messung schnell“ starten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Kugel anstoßen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Mit unterschiedlichen Anfangsgeschwindigkeiten wiederholen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980941"/>
            <a:ext cx="5400000" cy="335918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845796835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/>
              <a:t>Freier Fall: </a:t>
            </a:r>
            <a:r>
              <a:rPr lang="de-DE" sz="2000" dirty="0"/>
              <a:t>Bestimmung von </a:t>
            </a:r>
            <a:r>
              <a:rPr lang="de-DE" sz="2000" i="1" dirty="0"/>
              <a:t>g</a:t>
            </a:r>
            <a:r>
              <a:rPr lang="de-DE" sz="2000" dirty="0"/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04" y="2852936"/>
            <a:ext cx="4860000" cy="3240000"/>
          </a:xfrm>
        </p:spPr>
      </p:pic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</a:t>
            </a:r>
            <a:r>
              <a:rPr lang="de-DE" altLang="de-DE" sz="2800" i="1" dirty="0"/>
              <a:t>g</a:t>
            </a:r>
            <a:r>
              <a:rPr lang="de-DE" altLang="de-DE" sz="2800" dirty="0"/>
              <a:t> über Summer bestimmen</a:t>
            </a: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323528" y="980728"/>
            <a:ext cx="8568952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Aufgabenblatt mit gestuften Hilfen zur Planung dieses Experiments mit weiteren Informationen und Aufgaben zu Messabweichungen</a:t>
            </a:r>
          </a:p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  <a:hlinkClick r:id="rId4"/>
              </a:rPr>
              <a:t>http://lehrerfortbildung-bw.de/faecher/physik/gym/fb4/2_leitperspektiven/3_medien/1_smartphone/2312_materialien_smartphone_akustik.zip</a:t>
            </a:r>
            <a:endParaRPr lang="de-DE" altLang="de-DE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723429174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</a:t>
            </a:r>
            <a:r>
              <a:rPr lang="de-DE" altLang="de-DE" sz="2800" i="1" dirty="0"/>
              <a:t>g</a:t>
            </a:r>
            <a:r>
              <a:rPr lang="de-DE" altLang="de-DE" sz="2800" dirty="0"/>
              <a:t> über Summer bestimmen</a:t>
            </a:r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3552825" cy="5329238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5" y="2881737"/>
            <a:ext cx="5122967" cy="3414536"/>
          </a:xfrm>
          <a:prstGeom prst="ellipse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9" b="46543"/>
          <a:stretch/>
        </p:blipFill>
        <p:spPr>
          <a:xfrm>
            <a:off x="2411760" y="980728"/>
            <a:ext cx="3535157" cy="3150919"/>
          </a:xfrm>
          <a:prstGeom prst="ellipse">
            <a:avLst/>
          </a:prstGeom>
          <a:scene3d>
            <a:camera prst="orthographicFront">
              <a:rot lat="0" lon="0" rev="19800000"/>
            </a:camera>
            <a:lightRig rig="threePt" dir="t"/>
          </a:scene3d>
        </p:spPr>
      </p:pic>
      <p:sp>
        <p:nvSpPr>
          <p:cNvPr id="9" name="Rechteck 8"/>
          <p:cNvSpPr/>
          <p:nvPr/>
        </p:nvSpPr>
        <p:spPr>
          <a:xfrm>
            <a:off x="2868575" y="5797342"/>
            <a:ext cx="6156684" cy="49100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Abstände zum Mikrofon ungefähr gleich groß</a:t>
            </a:r>
          </a:p>
        </p:txBody>
      </p:sp>
      <p:cxnSp>
        <p:nvCxnSpPr>
          <p:cNvPr id="11" name="Gerade Verbindung mit Pfeil 10"/>
          <p:cNvCxnSpPr/>
          <p:nvPr/>
        </p:nvCxnSpPr>
        <p:spPr>
          <a:xfrm flipV="1">
            <a:off x="6557419" y="5188434"/>
            <a:ext cx="318837" cy="73910"/>
          </a:xfrm>
          <a:prstGeom prst="straightConnector1">
            <a:avLst/>
          </a:prstGeom>
          <a:ln w="254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6876256" y="5157192"/>
            <a:ext cx="216024" cy="210840"/>
          </a:xfrm>
          <a:prstGeom prst="straightConnector1">
            <a:avLst/>
          </a:prstGeom>
          <a:ln w="254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/>
          <p:cNvSpPr/>
          <p:nvPr/>
        </p:nvSpPr>
        <p:spPr>
          <a:xfrm>
            <a:off x="683568" y="2996952"/>
            <a:ext cx="914400" cy="71124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3 V</a:t>
            </a:r>
          </a:p>
        </p:txBody>
      </p:sp>
      <p:sp>
        <p:nvSpPr>
          <p:cNvPr id="24" name="Rechteck 23"/>
          <p:cNvSpPr/>
          <p:nvPr/>
        </p:nvSpPr>
        <p:spPr>
          <a:xfrm>
            <a:off x="5405291" y="969448"/>
            <a:ext cx="2304256" cy="121530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latin typeface="Arial" pitchFamily="34" charset="0"/>
                <a:cs typeface="Arial" pitchFamily="34" charset="0"/>
              </a:rPr>
              <a:t>Schalterklemme:</a:t>
            </a:r>
          </a:p>
          <a:p>
            <a:pPr algn="ctr"/>
            <a:r>
              <a:rPr lang="de-DE" sz="1800" dirty="0">
                <a:latin typeface="Arial" pitchFamily="34" charset="0"/>
                <a:cs typeface="Arial" pitchFamily="34" charset="0"/>
              </a:rPr>
              <a:t>leitend wenn Kugel eingelegt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427349252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</a:t>
            </a:r>
            <a:r>
              <a:rPr lang="de-DE" altLang="de-DE" sz="2800" i="1" dirty="0"/>
              <a:t>g</a:t>
            </a:r>
            <a:r>
              <a:rPr lang="de-DE" altLang="de-DE" sz="2800" dirty="0"/>
              <a:t> über Summer bestimmen</a:t>
            </a:r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3552825" cy="5329238"/>
          </a:xfr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03" y="1525945"/>
            <a:ext cx="5166551" cy="3653258"/>
          </a:xfrm>
          <a:prstGeom prst="rect">
            <a:avLst/>
          </a:prstGeom>
        </p:spPr>
      </p:pic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4499992" y="5301208"/>
            <a:ext cx="3561824" cy="92333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Widerstand R1 notwendig, um 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Piezo-Summer beim Öffnen der Schalterklemme zu dämpfen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587595326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Freier Fall: </a:t>
            </a:r>
            <a:r>
              <a:rPr lang="de-DE" altLang="de-DE" sz="2800" i="1" dirty="0"/>
              <a:t>g</a:t>
            </a:r>
            <a:r>
              <a:rPr lang="de-DE" altLang="de-DE" sz="2800" dirty="0"/>
              <a:t> über Summer bestimmen</a:t>
            </a:r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3552825" cy="5329238"/>
          </a:xfr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03" y="1525945"/>
            <a:ext cx="5166551" cy="3653258"/>
          </a:xfrm>
          <a:prstGeom prst="rect">
            <a:avLst/>
          </a:prstGeom>
        </p:spPr>
      </p:pic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1043608" y="1724976"/>
            <a:ext cx="7128792" cy="2585323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 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Gewünschte Fallhöhe wird eingestellt und genau vermessen (Unterkante Kugel)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„Schallanalysator“ wird im Aufnahmemodus 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„Erweiterte Messung schnell (max. 60 s)“ gestartet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Stahlkugel wird in Schalterklemme eingelegt und kurz darauf ausgelöst. Hierbei Klemme schnell öffnen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Punkt 3 wird 5 bis 10-mal wiederholt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Aufnahme wird durch „Stopp“ beendet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38565159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Fallzeit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5709580" y="4365104"/>
            <a:ext cx="2678844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2. Teilbereich</a:t>
            </a:r>
          </a:p>
          <a:p>
            <a:r>
              <a:rPr lang="de-DE" altLang="de-DE" sz="1800" dirty="0">
                <a:latin typeface="Arial" charset="0"/>
              </a:rPr>
              <a:t>entsteht, wenn die Kugel in der Blechkanne aufschlägt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H="1" flipV="1">
            <a:off x="6588224" y="3284984"/>
            <a:ext cx="504056" cy="1080122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207533" y="1844824"/>
            <a:ext cx="352839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latin typeface="Arial" charset="0"/>
              </a:rPr>
              <a:t>1. Teilbereich entsteht durch den Schall des Summers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>
            <a:off x="3735925" y="2670304"/>
            <a:ext cx="836075" cy="326648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568195990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Schalllaufzeit</a:t>
            </a:r>
          </a:p>
        </p:txBody>
      </p:sp>
      <p:cxnSp>
        <p:nvCxnSpPr>
          <p:cNvPr id="17" name="Gerade Verbindung 16"/>
          <p:cNvCxnSpPr/>
          <p:nvPr/>
        </p:nvCxnSpPr>
        <p:spPr>
          <a:xfrm>
            <a:off x="5483696" y="1732491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6516216" y="1697466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4923375" y="5265106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375" y="5265106"/>
                <a:ext cx="449097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/>
              <p:cNvSpPr txBox="1"/>
              <p:nvPr/>
            </p:nvSpPr>
            <p:spPr>
              <a:xfrm>
                <a:off x="6534389" y="5265106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4" name="Textfeld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389" y="5265106"/>
                <a:ext cx="44909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Gerade Verbindung mit Pfeil 22"/>
          <p:cNvCxnSpPr/>
          <p:nvPr/>
        </p:nvCxnSpPr>
        <p:spPr>
          <a:xfrm>
            <a:off x="5508104" y="5733256"/>
            <a:ext cx="1008112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feld 27"/>
              <p:cNvSpPr txBox="1"/>
              <p:nvPr/>
            </p:nvSpPr>
            <p:spPr>
              <a:xfrm>
                <a:off x="5796136" y="5768281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feld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768281"/>
                <a:ext cx="4764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 im Oszilloskop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388413840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7" y="1540669"/>
            <a:ext cx="7213592" cy="4063995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Fallzeit</a:t>
            </a:r>
          </a:p>
        </p:txBody>
      </p:sp>
      <p:cxnSp>
        <p:nvCxnSpPr>
          <p:cNvPr id="11" name="Gerade Verbindung 10"/>
          <p:cNvCxnSpPr/>
          <p:nvPr/>
        </p:nvCxnSpPr>
        <p:spPr>
          <a:xfrm>
            <a:off x="1691680" y="2564904"/>
            <a:ext cx="1584176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1691680" y="4203659"/>
            <a:ext cx="1584176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5"/>
              <p:cNvSpPr txBox="1">
                <a:spLocks noChangeArrowheads="1"/>
              </p:cNvSpPr>
              <p:nvPr/>
            </p:nvSpPr>
            <p:spPr bwMode="auto">
              <a:xfrm>
                <a:off x="683568" y="945372"/>
                <a:ext cx="7992888" cy="738664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/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Zoomzentrum auf  vermutlichen Ausschaltzeitpunkt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altLang="de-DE" sz="1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altLang="de-DE" sz="1800" b="0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altLang="de-DE" sz="1800" b="0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altLang="de-DE" sz="1800" b="0" i="0" dirty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</m:oMath>
                </a14:m>
                <a:br>
                  <a:rPr lang="de-DE" altLang="de-DE" sz="1800" b="0" dirty="0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des Summers setzen</a:t>
                </a:r>
                <a:r>
                  <a:rPr lang="de-DE" altLang="de-DE" dirty="0">
                    <a:solidFill>
                      <a:schemeClr val="bg1"/>
                    </a:solidFill>
                    <a:latin typeface="Arial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945372"/>
                <a:ext cx="7992888" cy="738664"/>
              </a:xfrm>
              <a:prstGeom prst="rect">
                <a:avLst/>
              </a:prstGeom>
              <a:blipFill rotWithShape="1">
                <a:blip r:embed="rId3"/>
                <a:stretch>
                  <a:fillRect t="-3252" b="-9756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feld 6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08626673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7" y="1540669"/>
            <a:ext cx="7213592" cy="4063995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Fallzeit</a:t>
            </a:r>
          </a:p>
        </p:txBody>
      </p:sp>
      <p:cxnSp>
        <p:nvCxnSpPr>
          <p:cNvPr id="11" name="Gerade Verbindung 10"/>
          <p:cNvCxnSpPr/>
          <p:nvPr/>
        </p:nvCxnSpPr>
        <p:spPr>
          <a:xfrm>
            <a:off x="1691680" y="2564904"/>
            <a:ext cx="1584176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1691680" y="4203659"/>
            <a:ext cx="1584176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5"/>
              <p:cNvSpPr txBox="1">
                <a:spLocks noChangeArrowheads="1"/>
              </p:cNvSpPr>
              <p:nvPr/>
            </p:nvSpPr>
            <p:spPr bwMode="auto">
              <a:xfrm>
                <a:off x="585416" y="5301208"/>
                <a:ext cx="8136904" cy="92333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Der hier verwendete Piezo-Summer sendet noch ca. 1,7 </a:t>
                </a:r>
                <a:r>
                  <a:rPr lang="de-DE" altLang="de-DE" sz="1800" dirty="0" err="1">
                    <a:solidFill>
                      <a:schemeClr val="bg1"/>
                    </a:solidFill>
                    <a:latin typeface="Arial" charset="0"/>
                  </a:rPr>
                  <a:t>ms</a:t>
                </a:r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nach dem Ausschalten mit unveränderter Amplitude weiter. </a:t>
                </a:r>
                <a:b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Korrektur:</a:t>
                </a:r>
                <a:r>
                  <a:rPr lang="de-DE" altLang="de-DE" sz="18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𝒕</m:t>
                        </m:r>
                      </m:e>
                      <m:sub>
                        <m:r>
                          <a:rPr lang="de-DE" sz="18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𝟓𝟎𝟕𝟑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,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𝟏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 b="1" i="0" smtClean="0">
                        <a:solidFill>
                          <a:schemeClr val="bg1"/>
                        </a:solidFill>
                        <a:latin typeface="Cambria Math"/>
                      </a:rPr>
                      <m:t>ms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 −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𝟏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,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𝟕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 b="1" i="0" smtClean="0">
                        <a:solidFill>
                          <a:schemeClr val="bg1"/>
                        </a:solidFill>
                        <a:latin typeface="Cambria Math"/>
                      </a:rPr>
                      <m:t>ms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𝟓𝟎𝟕𝟏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,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𝟒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 b="1" i="0" smtClean="0">
                        <a:solidFill>
                          <a:schemeClr val="bg1"/>
                        </a:solidFill>
                        <a:latin typeface="Cambria Math"/>
                      </a:rPr>
                      <m:t>ms</m:t>
                    </m:r>
                    <m:r>
                      <a:rPr lang="de-DE" sz="1800" b="1" i="1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de-DE" sz="1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5416" y="5301208"/>
                <a:ext cx="8136904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524" t="-2614" b="-9150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feld 5"/>
          <p:cNvSpPr txBox="1">
            <a:spLocks noChangeArrowheads="1"/>
          </p:cNvSpPr>
          <p:nvPr/>
        </p:nvSpPr>
        <p:spPr bwMode="auto">
          <a:xfrm>
            <a:off x="467544" y="989380"/>
            <a:ext cx="8136904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Achtung! Systematische Messabweichung: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216844227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/>
              <a:t>Sprunghöhen und Energieabgabe</a:t>
            </a:r>
            <a:r>
              <a:rPr lang="de-DE" sz="2000" dirty="0"/>
              <a:t> einer springenden Kugel</a:t>
            </a:r>
            <a:endParaRPr lang="de-DE" sz="2000" b="1" dirty="0"/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Energieabgabe pro Aufprall:  Springende Kugel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5"/>
              <p:cNvSpPr txBox="1">
                <a:spLocks noChangeArrowheads="1"/>
              </p:cNvSpPr>
              <p:nvPr/>
            </p:nvSpPr>
            <p:spPr bwMode="auto">
              <a:xfrm>
                <a:off x="251520" y="980941"/>
                <a:ext cx="2088232" cy="230832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Aufbau: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Holzkugel </a:t>
                </a: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(</a:t>
                </a:r>
                <a14:m>
                  <m:oMath xmlns:m="http://schemas.openxmlformats.org/officeDocument/2006/math">
                    <m:r>
                      <a:rPr lang="de-DE" altLang="de-DE" sz="1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∅ </m:t>
                    </m:r>
                    <m:r>
                      <a:rPr lang="de-DE" altLang="de-DE" sz="1800" b="0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7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cm) </a:t>
                </a:r>
              </a:p>
              <a:p>
                <a:endParaRPr lang="de-DE" altLang="de-DE" sz="1800" dirty="0">
                  <a:solidFill>
                    <a:schemeClr val="bg1"/>
                  </a:solidFill>
                  <a:latin typeface="Arial" charset="0"/>
                </a:endParaRPr>
              </a:p>
              <a:p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Abstand zum Boden = Tischhöhe</a:t>
                </a:r>
                <a:b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800" b="0" i="0" smtClean="0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de-DE" sz="1800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de-DE" sz="1800" b="0" i="1" smtClean="0">
                        <a:solidFill>
                          <a:schemeClr val="bg1"/>
                        </a:solidFill>
                        <a:latin typeface="Cambria Math"/>
                      </a:rPr>
                      <m:t>0,895</m:t>
                    </m:r>
                  </m:oMath>
                </a14:m>
                <a:r>
                  <a:rPr lang="de-DE" altLang="de-DE" sz="1800" dirty="0">
                    <a:solidFill>
                      <a:schemeClr val="bg1"/>
                    </a:solidFill>
                    <a:latin typeface="Arial" charset="0"/>
                  </a:rPr>
                  <a:t> m</a:t>
                </a:r>
              </a:p>
            </p:txBody>
          </p:sp>
        </mc:Choice>
        <mc:Fallback xmlns="">
          <p:sp>
            <p:nvSpPr>
              <p:cNvPr id="13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980941"/>
                <a:ext cx="2088232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2332" t="-1319" b="-3166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251520" y="4509120"/>
            <a:ext cx="8640960" cy="147732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Durchführung: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Smartphone in sicherer Entfernung auf Boden legen, eventuell zum Schutz mit Sieb abdecken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App Schallanalysator: „Erweiterte Messung schnell“ starten</a:t>
            </a:r>
          </a:p>
          <a:p>
            <a:pPr marL="457200" indent="-457200">
              <a:buFont typeface="+mj-lt"/>
              <a:buAutoNum type="arabicPeriod"/>
            </a:pP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Kugel antippen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00" y="960269"/>
            <a:ext cx="4320000" cy="338765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5199093" y="6458649"/>
            <a:ext cx="3712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itchFamily="34" charset="0"/>
                <a:cs typeface="Arial" pitchFamily="34" charset="0"/>
              </a:rPr>
              <a:t>Bezugsmöglichkeiten für Holzkugeln: siehe Anhang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998640598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Zeitdifferenzen</a:t>
            </a: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Zeitdifferenzen im Oszilloskop</a:t>
            </a:r>
          </a:p>
        </p:txBody>
      </p:sp>
      <p:sp>
        <p:nvSpPr>
          <p:cNvPr id="12" name="Textfeld 5"/>
          <p:cNvSpPr txBox="1">
            <a:spLocks noChangeArrowheads="1"/>
          </p:cNvSpPr>
          <p:nvPr/>
        </p:nvSpPr>
        <p:spPr bwMode="auto">
          <a:xfrm>
            <a:off x="2771800" y="5157192"/>
            <a:ext cx="3642790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Peaks erzeugt durch Springen der Kugel (Aufprall auf Boden)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3203849" y="3429000"/>
            <a:ext cx="1512167" cy="172819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 flipV="1">
            <a:off x="4608004" y="3429000"/>
            <a:ext cx="108012" cy="172819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V="1">
            <a:off x="4716016" y="3284984"/>
            <a:ext cx="648072" cy="1872208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4716016" y="3789040"/>
            <a:ext cx="1124508" cy="136815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4716016" y="3789040"/>
            <a:ext cx="1479128" cy="136815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072173511"/>
      </p:ext>
    </p:extLst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Zeitdifferenzen</a:t>
            </a: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323528" y="945373"/>
            <a:ext cx="8352928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Prinzipielle Bestimmung der Zeitdifferenzen im Oszilloskop</a:t>
            </a:r>
          </a:p>
        </p:txBody>
      </p:sp>
      <p:cxnSp>
        <p:nvCxnSpPr>
          <p:cNvPr id="17" name="Gerade Verbindung 16"/>
          <p:cNvCxnSpPr/>
          <p:nvPr/>
        </p:nvCxnSpPr>
        <p:spPr>
          <a:xfrm>
            <a:off x="3203848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4583984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2664983" y="4957621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983" y="4957621"/>
                <a:ext cx="4490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4102959" y="4865288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959" y="4865288"/>
                <a:ext cx="44909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Gerade Verbindung mit Pfeil 21"/>
          <p:cNvCxnSpPr/>
          <p:nvPr/>
        </p:nvCxnSpPr>
        <p:spPr>
          <a:xfrm>
            <a:off x="3203848" y="5499159"/>
            <a:ext cx="1380136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3594944" y="5628766"/>
                <a:ext cx="586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944" y="5628766"/>
                <a:ext cx="58695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Gerade Verbindung 10"/>
          <p:cNvCxnSpPr/>
          <p:nvPr/>
        </p:nvCxnSpPr>
        <p:spPr>
          <a:xfrm>
            <a:off x="5390432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5868144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6228184" y="1583064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V="1">
            <a:off x="4583984" y="5518968"/>
            <a:ext cx="806448" cy="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/>
              <p:cNvSpPr txBox="1"/>
              <p:nvPr/>
            </p:nvSpPr>
            <p:spPr>
              <a:xfrm>
                <a:off x="4626404" y="5649212"/>
                <a:ext cx="586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feld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404" y="5649212"/>
                <a:ext cx="586956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Gerade Verbindung mit Pfeil 24"/>
          <p:cNvCxnSpPr/>
          <p:nvPr/>
        </p:nvCxnSpPr>
        <p:spPr>
          <a:xfrm flipV="1">
            <a:off x="5388264" y="5499159"/>
            <a:ext cx="479880" cy="1981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V="1">
            <a:off x="5868144" y="5509064"/>
            <a:ext cx="360040" cy="99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feld 26"/>
              <p:cNvSpPr txBox="1"/>
              <p:nvPr/>
            </p:nvSpPr>
            <p:spPr>
              <a:xfrm>
                <a:off x="5267400" y="5649460"/>
                <a:ext cx="586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feld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400" y="5649460"/>
                <a:ext cx="586956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feld 27"/>
              <p:cNvSpPr txBox="1"/>
              <p:nvPr/>
            </p:nvSpPr>
            <p:spPr>
              <a:xfrm>
                <a:off x="5867380" y="5628766"/>
                <a:ext cx="586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de-DE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feld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380" y="5628766"/>
                <a:ext cx="58695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feld 28"/>
              <p:cNvSpPr txBox="1"/>
              <p:nvPr/>
            </p:nvSpPr>
            <p:spPr>
              <a:xfrm>
                <a:off x="4810683" y="4838858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29" name="Textfeld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683" y="4838858"/>
                <a:ext cx="449097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feld 29"/>
              <p:cNvSpPr txBox="1"/>
              <p:nvPr/>
            </p:nvSpPr>
            <p:spPr>
              <a:xfrm>
                <a:off x="5332883" y="4865964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30" name="Textfeld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883" y="4865964"/>
                <a:ext cx="449097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feld 30"/>
              <p:cNvSpPr txBox="1"/>
              <p:nvPr/>
            </p:nvSpPr>
            <p:spPr>
              <a:xfrm>
                <a:off x="6516216" y="4865964"/>
                <a:ext cx="4490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de-DE" sz="1800" b="1" dirty="0"/>
              </a:p>
            </p:txBody>
          </p:sp>
        </mc:Choice>
        <mc:Fallback xmlns="">
          <p:sp>
            <p:nvSpPr>
              <p:cNvPr id="31" name="Textfeld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4865964"/>
                <a:ext cx="449097" cy="369332"/>
              </a:xfrm>
              <a:prstGeom prst="rect">
                <a:avLst/>
              </a:prstGeom>
              <a:blipFill rotWithShape="1">
                <a:blip r:embed="rId11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feld 31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272882840"/>
      </p:ext>
    </p:extLst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1800" dirty="0"/>
                  <a:t>Vorgehen zum genauen Ablesen der Zeitpunkte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sz="1800" b="0" dirty="0"/>
                  <a:t> </a:t>
                </a:r>
                <a:r>
                  <a:rPr lang="de-DE" sz="1800" dirty="0"/>
                  <a:t>bis</a:t>
                </a:r>
                <a:r>
                  <a:rPr lang="de-DE" sz="18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1800" b="0" i="1" smtClean="0">
                            <a:latin typeface="Cambria Math"/>
                          </a:rPr>
                          <m:t>5</m:t>
                        </m:r>
                      </m:sub>
                    </m:sSub>
                  </m:oMath>
                </a14:m>
                <a:r>
                  <a:rPr lang="de-DE" sz="1800" b="0" dirty="0"/>
                  <a:t> im Oszilloskop der App Schallanalysator wird im Anhang erläutert</a:t>
                </a:r>
              </a:p>
              <a:p>
                <a:r>
                  <a:rPr lang="de-DE" sz="1800" dirty="0"/>
                  <a:t>Damit: </a:t>
                </a:r>
                <a:br>
                  <a:rPr lang="de-DE" sz="18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de-DE" sz="1800" i="1">
                        <a:latin typeface="Cambria Math"/>
                        <a:ea typeface="Cambria Math"/>
                      </a:rPr>
                      <m:t>∆ </m:t>
                    </m:r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sz="1800" i="1">
                        <a:latin typeface="Cambria Math"/>
                      </a:rPr>
                      <m:t> 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7787,25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−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7327,61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459,64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br>
                  <a:rPr lang="de-DE" sz="18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de-DE" sz="1800" i="1">
                        <a:latin typeface="Cambria Math"/>
                        <a:ea typeface="Cambria Math"/>
                      </a:rPr>
                      <m:t>∆ </m:t>
                    </m:r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de-DE" sz="1800" i="1">
                        <a:latin typeface="Cambria Math"/>
                      </a:rPr>
                      <m:t> 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8069,50</m:t>
                    </m:r>
                    <m:r>
                      <m:rPr>
                        <m:nor/>
                      </m:rPr>
                      <a:rPr lang="de-DE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−7787,25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282,25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br>
                  <a:rPr lang="de-DE" sz="1800" dirty="0"/>
                </a:br>
                <a14:m>
                  <m:oMath xmlns:m="http://schemas.openxmlformats.org/officeDocument/2006/math">
                    <m:r>
                      <a:rPr lang="de-DE" sz="1800" i="1">
                        <a:latin typeface="Cambria Math"/>
                        <a:ea typeface="Cambria Math"/>
                      </a:rPr>
                      <m:t>∆ </m:t>
                    </m:r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de-DE" sz="1800" i="1">
                        <a:latin typeface="Cambria Math"/>
                      </a:rPr>
                      <m:t> 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8236,10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−8069,50</m:t>
                    </m:r>
                    <m:r>
                      <m:rPr>
                        <m:nor/>
                      </m:rPr>
                      <a:rPr lang="de-DE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166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60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br>
                  <a:rPr lang="de-DE" sz="1800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de-DE" sz="1800" i="1">
                        <a:latin typeface="Cambria Math"/>
                        <a:ea typeface="Cambria Math"/>
                      </a:rPr>
                      <m:t>∆ </m:t>
                    </m:r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de-DE" sz="18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de-DE" sz="1800" i="1">
                        <a:latin typeface="Cambria Math"/>
                      </a:rPr>
                      <m:t> 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=8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346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,</m:t>
                    </m:r>
                    <m:r>
                      <m:rPr>
                        <m:nor/>
                      </m:rPr>
                      <a:rPr lang="de-DE" sz="1800" b="0" i="0" smtClean="0">
                        <a:latin typeface="Cambria Math"/>
                        <a:ea typeface="Cambria Math"/>
                      </a:rPr>
                      <m:t>70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 −8236,10</m:t>
                    </m:r>
                    <m:r>
                      <m:rPr>
                        <m:nor/>
                      </m:rPr>
                      <a:rPr lang="de-DE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=1</m:t>
                    </m:r>
                    <m:r>
                      <a:rPr lang="de-DE" sz="1800" b="0" i="1" smtClean="0">
                        <a:latin typeface="Cambria Math"/>
                        <a:ea typeface="Cambria Math"/>
                      </a:rPr>
                      <m:t>10</m:t>
                    </m:r>
                    <m:r>
                      <a:rPr lang="de-DE" sz="1800" i="1">
                        <a:latin typeface="Cambria Math"/>
                        <a:ea typeface="Cambria Math"/>
                      </a:rPr>
                      <m:t>,60 </m:t>
                    </m:r>
                    <m:r>
                      <m:rPr>
                        <m:nor/>
                      </m:rPr>
                      <a:rPr lang="de-DE" sz="1800">
                        <a:latin typeface="Cambria Math"/>
                        <a:ea typeface="Cambria Math"/>
                      </a:rPr>
                      <m:t>ms</m:t>
                    </m:r>
                  </m:oMath>
                </a14:m>
                <a:endParaRPr lang="de-DE" sz="1800" dirty="0"/>
              </a:p>
              <a:p>
                <a:r>
                  <a:rPr lang="de-DE" sz="1800" dirty="0"/>
                  <a:t>Berechnung der Sprunghöhen: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800" b="0" i="1" smtClean="0">
                          <a:latin typeface="Cambria Math"/>
                        </a:rPr>
                        <m:t>h</m:t>
                      </m:r>
                      <m:r>
                        <a:rPr lang="de-DE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de-DE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de-DE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de-DE" sz="1800" b="0" i="1" smtClean="0"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de-DE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de-DE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de-DE" sz="18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box>
                            <m:boxPr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de-DE" sz="1800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r>
                                    <a:rPr lang="de-DE" sz="18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de-DE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box>
                          <m:r>
                            <a:rPr lang="de-DE" sz="18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de-DE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de-DE" sz="1800" dirty="0"/>
              </a:p>
              <a:p>
                <a:pPr marL="0" indent="0">
                  <a:buNone/>
                </a:pPr>
                <a:endParaRPr lang="de-DE" b="0" dirty="0"/>
              </a:p>
              <a:p>
                <a:pPr marL="0" indent="0">
                  <a:buNone/>
                </a:pPr>
                <a:endParaRPr lang="de-DE" b="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423" t="-572" r="-9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Energieabgabe pro Aufprall</a:t>
            </a:r>
            <a:endParaRPr lang="de-DE" sz="2800" i="1" dirty="0"/>
          </a:p>
        </p:txBody>
      </p:sp>
    </p:spTree>
    <p:extLst>
      <p:ext uri="{BB962C8B-B14F-4D97-AF65-F5344CB8AC3E}">
        <p14:creationId xmlns:p14="http://schemas.microsoft.com/office/powerpoint/2010/main" val="1615543513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Damit: </a:t>
                </a:r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0,895 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0,</m:t>
                    </m:r>
                    <m:r>
                      <a:rPr lang="de-DE" sz="2000" b="0" i="1" dirty="0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5</m:t>
                    </m:r>
                    <m:r>
                      <a:rPr lang="de-DE" sz="2000" b="0" i="1" dirty="0" smtClean="0">
                        <a:latin typeface="Cambria Math"/>
                        <a:ea typeface="Cambria Math"/>
                      </a:rPr>
                      <m:t>9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 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0,</m:t>
                    </m:r>
                    <m:r>
                      <a:rPr lang="de-DE" sz="2000" b="0" i="1" dirty="0" smtClean="0">
                        <a:latin typeface="Cambria Math"/>
                        <a:ea typeface="Cambria Math"/>
                      </a:rPr>
                      <m:t>098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 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0,0</m:t>
                    </m:r>
                    <m:r>
                      <a:rPr lang="de-DE" sz="2000" b="0" i="1" dirty="0" smtClean="0">
                        <a:latin typeface="Cambria Math"/>
                        <a:ea typeface="Cambria Math"/>
                      </a:rPr>
                      <m:t>34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 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br>
                  <a:rPr lang="de-DE" sz="2000" i="1" dirty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0,0</m:t>
                    </m:r>
                    <m:r>
                      <a:rPr lang="de-DE" sz="2000" b="0" i="1" dirty="0" smtClean="0">
                        <a:latin typeface="Cambria Math"/>
                        <a:ea typeface="Cambria Math"/>
                      </a:rPr>
                      <m:t>15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 </m:t>
                    </m:r>
                    <m:r>
                      <a:rPr lang="de-DE" sz="2000" i="1" dirty="0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br>
                  <a:rPr lang="de-DE" sz="2000" i="1" dirty="0">
                    <a:latin typeface="Cambria Math"/>
                    <a:ea typeface="Cambria Math"/>
                  </a:rPr>
                </a:br>
                <a:endParaRPr lang="de-DE" sz="2000" i="1" dirty="0">
                  <a:latin typeface="Cambria Math"/>
                  <a:ea typeface="Cambria Math"/>
                </a:endParaRPr>
              </a:p>
              <a:p>
                <a:r>
                  <a:rPr lang="de-DE" sz="2000" dirty="0"/>
                  <a:t>Berechnung der Lageenergien über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/>
                      </a:rPr>
                      <m:t>𝐸</m:t>
                    </m:r>
                    <m:r>
                      <a:rPr lang="de-DE" sz="2000" b="0" i="1" smtClean="0">
                        <a:latin typeface="Cambria Math"/>
                      </a:rPr>
                      <m:t>=</m:t>
                    </m:r>
                    <m:r>
                      <a:rPr lang="de-DE" sz="2000" b="0" i="1" smtClean="0">
                        <a:latin typeface="Cambria Math"/>
                      </a:rPr>
                      <m:t>𝑚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de-DE" sz="2000" b="0" dirty="0"/>
                  <a:t> mit </a:t>
                </a:r>
                <a14:m>
                  <m:oMath xmlns:m="http://schemas.openxmlformats.org/officeDocument/2006/math">
                    <m:r>
                      <a:rPr lang="de-DE" sz="2000" b="0" i="1" dirty="0" smtClean="0">
                        <a:latin typeface="Cambria Math"/>
                      </a:rPr>
                      <m:t>𝑚</m:t>
                    </m:r>
                    <m:r>
                      <a:rPr lang="de-DE" sz="2000" b="0" i="1" dirty="0" smtClean="0">
                        <a:latin typeface="Cambria Math"/>
                      </a:rPr>
                      <m:t>=0,1236 </m:t>
                    </m:r>
                    <m:r>
                      <m:rPr>
                        <m:nor/>
                      </m:rPr>
                      <a:rPr lang="de-DE" sz="2000" b="0" i="0" dirty="0" smtClean="0">
                        <a:latin typeface="Cambria Math"/>
                      </a:rPr>
                      <m:t>kg</m:t>
                    </m:r>
                  </m:oMath>
                </a14:m>
                <a:r>
                  <a:rPr lang="de-DE" sz="2000" b="0" dirty="0"/>
                  <a:t>:</a:t>
                </a:r>
                <a:br>
                  <a:rPr lang="de-DE" sz="2000" b="0" dirty="0"/>
                </a:br>
                <a:endParaRPr lang="de-DE" sz="2000" b="0" dirty="0"/>
              </a:p>
              <a:p>
                <a:pPr marL="0" indent="0">
                  <a:buNone/>
                </a:pPr>
                <a:r>
                  <a:rPr lang="de-DE" sz="2000" b="0" dirty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de-DE" sz="2000" b="0" i="1" smtClean="0">
                        <a:latin typeface="Cambria Math"/>
                      </a:rPr>
                      <m:t>=1,09 </m:t>
                    </m:r>
                    <m:r>
                      <m:rPr>
                        <m:nor/>
                      </m:rPr>
                      <a:rPr lang="de-DE" sz="2000" b="0" i="0" smtClean="0">
                        <a:latin typeface="Cambria Math"/>
                      </a:rPr>
                      <m:t>J</m:t>
                    </m:r>
                  </m:oMath>
                </a14:m>
                <a:endParaRPr lang="de-DE" sz="2000" b="0" dirty="0"/>
              </a:p>
              <a:p>
                <a:pPr marL="0" indent="0">
                  <a:buNone/>
                </a:pPr>
                <a:r>
                  <a:rPr lang="de-DE" sz="2000" dirty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=</m:t>
                    </m:r>
                    <m:r>
                      <a:rPr lang="de-DE" sz="2000" b="0" i="1" smtClean="0">
                        <a:latin typeface="Cambria Math"/>
                      </a:rPr>
                      <m:t>0</m:t>
                    </m:r>
                    <m:r>
                      <a:rPr lang="de-DE" sz="2000" i="1">
                        <a:latin typeface="Cambria Math"/>
                      </a:rPr>
                      <m:t>,</m:t>
                    </m:r>
                    <m:r>
                      <a:rPr lang="de-DE" sz="2000" b="0" i="1" smtClean="0">
                        <a:latin typeface="Cambria Math"/>
                      </a:rPr>
                      <m:t>314</m:t>
                    </m:r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</a:rPr>
                      <m:t>J</m:t>
                    </m:r>
                  </m:oMath>
                </a14:m>
                <a:endParaRPr lang="de-DE" sz="2000" dirty="0"/>
              </a:p>
              <a:p>
                <a:pPr marL="0" indent="0">
                  <a:buNone/>
                </a:pPr>
                <a:r>
                  <a:rPr lang="de-DE" sz="2000" dirty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=0,</m:t>
                    </m:r>
                    <m:r>
                      <a:rPr lang="de-DE" sz="2000" b="0" i="1" smtClean="0">
                        <a:latin typeface="Cambria Math"/>
                      </a:rPr>
                      <m:t>12</m:t>
                    </m:r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</a:rPr>
                      <m:t>J</m:t>
                    </m:r>
                  </m:oMath>
                </a14:m>
                <a:endParaRPr lang="de-DE" sz="2000" dirty="0"/>
              </a:p>
              <a:p>
                <a:pPr marL="0" indent="0">
                  <a:buNone/>
                </a:pPr>
                <a:r>
                  <a:rPr lang="de-DE" sz="2000" dirty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=0,</m:t>
                    </m:r>
                    <m:r>
                      <a:rPr lang="de-DE" sz="2000" b="0" i="1" smtClean="0">
                        <a:latin typeface="Cambria Math"/>
                      </a:rPr>
                      <m:t>041</m:t>
                    </m:r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</a:rPr>
                      <m:t>J</m:t>
                    </m:r>
                  </m:oMath>
                </a14:m>
                <a:endParaRPr lang="de-DE" sz="2000" dirty="0"/>
              </a:p>
              <a:p>
                <a:pPr marL="0" indent="0">
                  <a:buNone/>
                </a:pPr>
                <a:r>
                  <a:rPr lang="de-DE" sz="2000" dirty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=0,0</m:t>
                    </m:r>
                    <m:r>
                      <a:rPr lang="de-DE" sz="2000" b="0" i="1" smtClean="0">
                        <a:latin typeface="Cambria Math"/>
                      </a:rPr>
                      <m:t>18</m:t>
                    </m:r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</a:rPr>
                      <m:t>J</m:t>
                    </m:r>
                  </m:oMath>
                </a14:m>
                <a:endParaRPr lang="de-DE" sz="2000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b="0" dirty="0"/>
              </a:p>
              <a:p>
                <a:pPr marL="400050" lvl="1" indent="0">
                  <a:buNone/>
                </a:pPr>
                <a:endParaRPr lang="de-DE" b="0" dirty="0"/>
              </a:p>
              <a:p>
                <a:pPr marL="0" indent="0">
                  <a:buNone/>
                </a:pPr>
                <a:endParaRPr lang="de-DE" b="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Energieabgabe pro Aufprall</a:t>
            </a:r>
            <a:endParaRPr lang="de-DE" sz="2800" i="1" dirty="0"/>
          </a:p>
        </p:txBody>
      </p:sp>
    </p:spTree>
    <p:extLst>
      <p:ext uri="{BB962C8B-B14F-4D97-AF65-F5344CB8AC3E}">
        <p14:creationId xmlns:p14="http://schemas.microsoft.com/office/powerpoint/2010/main" val="2848084663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Daraus Berechnung der entstehenden Wärme pro Aufprall</a:t>
                </a:r>
                <a:br>
                  <a:rPr lang="de-DE" sz="2000" dirty="0"/>
                </a:br>
                <a:br>
                  <a:rPr lang="de-DE" sz="2000" i="1" dirty="0">
                    <a:latin typeface="Cambria Math"/>
                    <a:ea typeface="Cambria Math"/>
                  </a:rPr>
                </a:br>
                <a:r>
                  <a:rPr lang="de-DE" sz="2000" i="1" dirty="0">
                    <a:latin typeface="Cambria Math"/>
                    <a:ea typeface="Cambria Math"/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de-DE" sz="20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0,1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de-DE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de-DE" sz="2000" b="0" i="1" smtClean="0">
                        <a:latin typeface="Cambria Math"/>
                        <a:ea typeface="Cambria Math"/>
                      </a:rPr>
                      <m:t>=0,776 </m:t>
                    </m:r>
                    <m:r>
                      <m:rPr>
                        <m:nor/>
                      </m:rPr>
                      <a:rPr lang="de-DE" sz="2000" b="0" i="0" smtClean="0">
                        <a:latin typeface="Cambria Math"/>
                        <a:ea typeface="Cambria Math"/>
                      </a:rPr>
                      <m:t>J</m:t>
                    </m:r>
                  </m:oMath>
                </a14:m>
                <a:br>
                  <a:rPr lang="de-DE" sz="2000" b="0" i="0" dirty="0">
                    <a:latin typeface="Cambria Math"/>
                    <a:ea typeface="Cambria Math"/>
                  </a:rPr>
                </a:br>
                <a:r>
                  <a:rPr lang="de-DE" sz="2000" b="0" i="0" dirty="0">
                    <a:latin typeface="Cambria Math"/>
                    <a:ea typeface="Cambria Math"/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∆ </m:t>
                        </m:r>
                        <m:r>
                          <a:rPr lang="de-DE" sz="20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  <m:r>
                          <a:rPr lang="de-DE" sz="2000" i="1">
                            <a:latin typeface="Cambria Math"/>
                          </a:rPr>
                          <m:t>,</m:t>
                        </m:r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de-DE" sz="2000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de-DE" sz="2000" i="1">
                        <a:latin typeface="Cambria Math"/>
                        <a:ea typeface="Cambria Math"/>
                      </a:rPr>
                      <m:t>=0,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194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J</m:t>
                    </m:r>
                  </m:oMath>
                </a14:m>
                <a:br>
                  <a:rPr lang="de-DE" sz="2000" dirty="0">
                    <a:latin typeface="Cambria Math"/>
                    <a:ea typeface="Cambria Math"/>
                  </a:rPr>
                </a:br>
                <a:r>
                  <a:rPr lang="de-DE" sz="2000" dirty="0">
                    <a:latin typeface="Cambria Math"/>
                    <a:ea typeface="Cambria Math"/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∆ </m:t>
                        </m:r>
                        <m:r>
                          <a:rPr lang="de-DE" sz="20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  <m:r>
                          <a:rPr lang="de-DE" sz="2000" i="1">
                            <a:latin typeface="Cambria Math"/>
                          </a:rPr>
                          <m:t>,</m:t>
                        </m:r>
                        <m:r>
                          <a:rPr lang="de-DE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de-DE" sz="2000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de-DE" sz="2000" i="1">
                        <a:latin typeface="Cambria Math"/>
                        <a:ea typeface="Cambria Math"/>
                      </a:rPr>
                      <m:t>=0,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079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J</m:t>
                    </m:r>
                  </m:oMath>
                </a14:m>
                <a:br>
                  <a:rPr lang="de-DE" sz="2000" dirty="0">
                    <a:latin typeface="Cambria Math"/>
                    <a:ea typeface="Cambria Math"/>
                  </a:rPr>
                </a:br>
                <a:r>
                  <a:rPr lang="de-DE" sz="2000" dirty="0">
                    <a:latin typeface="Cambria Math"/>
                    <a:ea typeface="Cambria Math"/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∆ </m:t>
                        </m:r>
                        <m:r>
                          <a:rPr lang="de-DE" sz="2000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3</m:t>
                        </m:r>
                        <m:r>
                          <a:rPr lang="de-DE" sz="2000" i="1">
                            <a:latin typeface="Cambria Math"/>
                          </a:rPr>
                          <m:t>,</m:t>
                        </m:r>
                        <m:r>
                          <a:rPr lang="de-DE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 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de-DE" sz="2000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b>
                    </m:sSub>
                    <m:r>
                      <a:rPr lang="de-DE" sz="2000" i="1">
                        <a:latin typeface="Cambria Math"/>
                        <a:ea typeface="Cambria Math"/>
                      </a:rPr>
                      <m:t>=0,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023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de-DE" sz="2000">
                        <a:latin typeface="Cambria Math"/>
                        <a:ea typeface="Cambria Math"/>
                      </a:rPr>
                      <m:t>J</m:t>
                    </m:r>
                  </m:oMath>
                </a14:m>
                <a:endParaRPr lang="de-DE" sz="2000" dirty="0">
                  <a:ea typeface="Cambria Math"/>
                </a:endParaRPr>
              </a:p>
              <a:p>
                <a:pPr marL="0" indent="0">
                  <a:buNone/>
                </a:pPr>
                <a:endParaRPr lang="de-DE" sz="2000" dirty="0">
                  <a:ea typeface="Cambria Math"/>
                </a:endParaRPr>
              </a:p>
              <a:p>
                <a:r>
                  <a:rPr lang="de-DE" sz="2000" dirty="0"/>
                  <a:t>Und schließlich die prozentuale Energieabgabe pro Aufprall</a:t>
                </a:r>
              </a:p>
              <a:p>
                <a:pPr marL="0" indent="0">
                  <a:buNone/>
                </a:pPr>
                <a:br>
                  <a:rPr lang="de-DE" sz="2000" dirty="0"/>
                </a:br>
                <a:r>
                  <a:rPr lang="de-DE" sz="2000" b="0" dirty="0"/>
                  <a:t>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∆ </m:t>
                            </m:r>
                            <m:r>
                              <a:rPr lang="de-DE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000" i="1">
                                <a:latin typeface="Cambria Math"/>
                              </a:rPr>
                              <m:t>0,1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b="0" i="1" smtClean="0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de-DE" sz="2000" b="0" i="1" smtClean="0">
                        <a:latin typeface="Cambria Math"/>
                      </a:rPr>
                      <m:t>=71%</m:t>
                    </m:r>
                  </m:oMath>
                </a14:m>
                <a:endParaRPr lang="de-DE" sz="2000" b="0" dirty="0"/>
              </a:p>
              <a:p>
                <a:pPr marL="0" indent="0">
                  <a:buNone/>
                </a:pPr>
                <a:r>
                  <a:rPr lang="de-DE" sz="2000" dirty="0"/>
                  <a:t>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∆ </m:t>
                            </m:r>
                            <m:r>
                              <a:rPr lang="de-DE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de-DE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de-DE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de-DE" sz="2000" i="1">
                        <a:latin typeface="Cambria Math"/>
                      </a:rPr>
                      <m:t>=</m:t>
                    </m:r>
                    <m:r>
                      <a:rPr lang="de-DE" sz="2000" b="0" i="1" smtClean="0">
                        <a:latin typeface="Cambria Math"/>
                      </a:rPr>
                      <m:t>62</m:t>
                    </m:r>
                    <m:r>
                      <a:rPr lang="de-DE" sz="2000" i="1">
                        <a:latin typeface="Cambria Math"/>
                      </a:rPr>
                      <m:t>%</m:t>
                    </m:r>
                  </m:oMath>
                </a14:m>
                <a:endParaRPr lang="de-DE" sz="2000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de-DE" sz="2000" dirty="0"/>
                  <a:t>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∆ </m:t>
                            </m:r>
                            <m:r>
                              <a:rPr lang="de-DE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de-DE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de-DE" sz="20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de-DE" sz="2000" i="1">
                        <a:latin typeface="Cambria Math"/>
                      </a:rPr>
                      <m:t>=6</m:t>
                    </m:r>
                    <m:r>
                      <a:rPr lang="de-DE" sz="2000" b="0" i="1" smtClean="0">
                        <a:latin typeface="Cambria Math"/>
                      </a:rPr>
                      <m:t>6</m:t>
                    </m:r>
                    <m:r>
                      <a:rPr lang="de-DE" sz="2000" i="1">
                        <a:latin typeface="Cambria Math"/>
                      </a:rPr>
                      <m:t>%</m:t>
                    </m:r>
                  </m:oMath>
                </a14:m>
                <a:endParaRPr lang="de-DE" sz="2000" dirty="0"/>
              </a:p>
              <a:p>
                <a:pPr marL="0" indent="0">
                  <a:buNone/>
                </a:pPr>
                <a:r>
                  <a:rPr lang="de-DE" sz="2000" dirty="0"/>
                  <a:t>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</a:rPr>
                              <m:t>∆ </m:t>
                            </m:r>
                            <m:r>
                              <a:rPr lang="de-DE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000" i="1">
                                <a:latin typeface="Cambria Math"/>
                              </a:rPr>
                              <m:t>3,4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000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de-DE" sz="2000" i="1">
                        <a:latin typeface="Cambria Math"/>
                      </a:rPr>
                      <m:t>=56%</m:t>
                    </m:r>
                  </m:oMath>
                </a14:m>
                <a:endParaRPr lang="de-DE" sz="2000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b="0" dirty="0"/>
              </a:p>
              <a:p>
                <a:pPr marL="400050" lvl="1" indent="0">
                  <a:buNone/>
                </a:pPr>
                <a:endParaRPr lang="de-DE" b="0" dirty="0"/>
              </a:p>
              <a:p>
                <a:pPr marL="0" indent="0">
                  <a:buNone/>
                </a:pPr>
                <a:endParaRPr lang="de-DE" b="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Energieabgabe pro Aufprall</a:t>
            </a:r>
            <a:endParaRPr lang="de-DE" sz="2800" i="1" dirty="0"/>
          </a:p>
        </p:txBody>
      </p:sp>
    </p:spTree>
    <p:extLst>
      <p:ext uri="{BB962C8B-B14F-4D97-AF65-F5344CB8AC3E}">
        <p14:creationId xmlns:p14="http://schemas.microsoft.com/office/powerpoint/2010/main" val="4207682060"/>
      </p:ext>
    </p:extLst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/>
              <a:t>Anhang:</a:t>
            </a:r>
            <a:r>
              <a:rPr lang="de-DE" sz="2000" dirty="0"/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dirty="0"/>
              <a:t>Prinzipielles Vorgehen bei der Arbeit mit dem Speicheroszilloskop:</a:t>
            </a:r>
          </a:p>
          <a:p>
            <a:r>
              <a:rPr lang="de-DE" sz="2400" b="1" dirty="0"/>
              <a:t>Überblick erhalte durch 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sz="2000" dirty="0"/>
              <a:t>Zusammenschieben des Schaubildes entlang der Zeitachse (verkleinern)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sz="2000" dirty="0"/>
              <a:t>anschließendes Verschieben des Schaubildes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sz="2000" dirty="0"/>
              <a:t>Stauchen der Druckachse, um Hauptpeaks besser vom Rauschen unterscheiden zu können</a:t>
            </a:r>
          </a:p>
          <a:p>
            <a:r>
              <a:rPr lang="de-DE" sz="2400" b="1" dirty="0"/>
              <a:t>Ablesen eines genauen Zeitpunkts durch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sz="2000" dirty="0"/>
              <a:t>geeignete Festlegung des Zoomzentrums 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sz="2000" dirty="0"/>
              <a:t>anschließendes Auseinanderziehen des Schaubildes (vergrößern) entlang der Zeitachse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sz="2000" dirty="0"/>
              <a:t>Anschließendes Verschieben des Zoomzentrums auf die gesuchte Stelle</a:t>
            </a:r>
          </a:p>
          <a:p>
            <a:r>
              <a:rPr lang="de-DE" sz="2400" b="1" dirty="0"/>
              <a:t>Schließlich Differenz der Zeitpunkte berechnen</a:t>
            </a:r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b="1" dirty="0"/>
              <a:t>Anhang: </a:t>
            </a:r>
            <a:r>
              <a:rPr lang="de-DE" altLang="de-DE" sz="2800" dirty="0"/>
              <a:t>Bestimmung Zeitdifferenz</a:t>
            </a:r>
            <a:endParaRPr lang="de-DE" sz="2800" dirty="0"/>
          </a:p>
        </p:txBody>
      </p:sp>
      <p:sp>
        <p:nvSpPr>
          <p:cNvPr id="4" name="Textfeld 3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777603140"/>
      </p:ext>
    </p:extLst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b="1" dirty="0"/>
              <a:t>Zoom und Verschiebung</a:t>
            </a:r>
            <a:r>
              <a:rPr lang="de-DE" sz="2800" dirty="0"/>
              <a:t>  Speicheroszilloskop</a:t>
            </a:r>
            <a:br>
              <a:rPr lang="de-DE" dirty="0"/>
            </a:br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8" y="1092448"/>
            <a:ext cx="9017000" cy="5080000"/>
          </a:xfrm>
          <a:ln>
            <a:solidFill>
              <a:schemeClr val="tx1"/>
            </a:solidFill>
          </a:ln>
        </p:spPr>
      </p:pic>
      <p:sp>
        <p:nvSpPr>
          <p:cNvPr id="6" name="Rechteck 5"/>
          <p:cNvSpPr/>
          <p:nvPr/>
        </p:nvSpPr>
        <p:spPr>
          <a:xfrm>
            <a:off x="935596" y="5229200"/>
            <a:ext cx="7308812" cy="864096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935596" y="1556792"/>
            <a:ext cx="7308812" cy="3672408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5496" y="1556792"/>
            <a:ext cx="900100" cy="4536504"/>
          </a:xfrm>
          <a:prstGeom prst="rect">
            <a:avLst/>
          </a:prstGeom>
          <a:noFill/>
          <a:ln w="57150">
            <a:solidFill>
              <a:srgbClr val="CCFF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Pfeil nach links und rechts 1"/>
          <p:cNvSpPr/>
          <p:nvPr/>
        </p:nvSpPr>
        <p:spPr>
          <a:xfrm>
            <a:off x="2541969" y="5306064"/>
            <a:ext cx="4445934" cy="710368"/>
          </a:xfrm>
          <a:prstGeom prst="left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ysClr val="windowText" lastClr="000000"/>
                </a:solidFill>
              </a:rPr>
              <a:t>Zoom: Streichen mit einem Finger</a:t>
            </a:r>
          </a:p>
        </p:txBody>
      </p:sp>
      <p:sp>
        <p:nvSpPr>
          <p:cNvPr id="11" name="Pfeil nach links und rechts 10"/>
          <p:cNvSpPr/>
          <p:nvPr/>
        </p:nvSpPr>
        <p:spPr>
          <a:xfrm>
            <a:off x="-1599608" y="3438712"/>
            <a:ext cx="4141577" cy="710368"/>
          </a:xfrm>
          <a:prstGeom prst="leftRightArrow">
            <a:avLst/>
          </a:prstGeom>
          <a:solidFill>
            <a:srgbClr val="CCFF33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Zoom: Streichen mit einem Finger</a:t>
            </a:r>
          </a:p>
        </p:txBody>
      </p:sp>
      <p:sp>
        <p:nvSpPr>
          <p:cNvPr id="13" name="Pfeil nach links und rechts 12"/>
          <p:cNvSpPr/>
          <p:nvPr/>
        </p:nvSpPr>
        <p:spPr>
          <a:xfrm>
            <a:off x="1748816" y="2219942"/>
            <a:ext cx="4248472" cy="1715616"/>
          </a:xfrm>
          <a:prstGeom prst="left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ysClr val="windowText" lastClr="000000"/>
                </a:solidFill>
              </a:rPr>
              <a:t>Schaubild verschieben: Streichen mit einem Finger</a:t>
            </a:r>
          </a:p>
        </p:txBody>
      </p:sp>
      <p:sp>
        <p:nvSpPr>
          <p:cNvPr id="15" name="Pfeil nach links und rechts 14"/>
          <p:cNvSpPr/>
          <p:nvPr/>
        </p:nvSpPr>
        <p:spPr>
          <a:xfrm>
            <a:off x="5436096" y="2522832"/>
            <a:ext cx="2555167" cy="1109836"/>
          </a:xfrm>
          <a:prstGeom prst="left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ysClr val="windowText" lastClr="000000"/>
                </a:solidFill>
              </a:rPr>
              <a:t>Fensterwechsel:</a:t>
            </a:r>
            <a:r>
              <a:rPr lang="de-DE" sz="1800" dirty="0"/>
              <a:t> </a:t>
            </a:r>
            <a:r>
              <a:rPr lang="de-DE" sz="1800" dirty="0">
                <a:solidFill>
                  <a:sysClr val="windowText" lastClr="000000"/>
                </a:solidFill>
              </a:rPr>
              <a:t>Wischen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903703" y="908720"/>
            <a:ext cx="158966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latin typeface="+mn-lt"/>
              </a:rPr>
              <a:t>Zoom-Zentrum</a:t>
            </a:r>
          </a:p>
          <a:p>
            <a:r>
              <a:rPr lang="de-DE" sz="1800" dirty="0">
                <a:latin typeface="+mn-lt"/>
              </a:rPr>
              <a:t>einschalten</a:t>
            </a:r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7884368" y="1556792"/>
            <a:ext cx="792088" cy="1944216"/>
          </a:xfrm>
          <a:prstGeom prst="straightConnector1">
            <a:avLst/>
          </a:prstGeom>
          <a:ln w="38100">
            <a:solidFill>
              <a:schemeClr val="tx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51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0" y="1525588"/>
            <a:ext cx="7213599" cy="4063999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b="1" dirty="0"/>
              <a:t>Anhang: </a:t>
            </a:r>
            <a:r>
              <a:rPr lang="de-DE" altLang="de-DE" sz="2800" dirty="0"/>
              <a:t>Bestimmung Zeitdifferenz</a:t>
            </a:r>
          </a:p>
        </p:txBody>
      </p:sp>
      <p:sp>
        <p:nvSpPr>
          <p:cNvPr id="7173" name="Textfeld 5"/>
          <p:cNvSpPr txBox="1">
            <a:spLocks noChangeArrowheads="1"/>
          </p:cNvSpPr>
          <p:nvPr/>
        </p:nvSpPr>
        <p:spPr bwMode="auto">
          <a:xfrm>
            <a:off x="1547664" y="1047750"/>
            <a:ext cx="6337300" cy="92333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Überblick: Um die gesuchten Peaks erkennen zu können, muss das Schaubild zunächst entlang der Zeitachse maximal zusammengeschoben werden</a:t>
            </a:r>
          </a:p>
        </p:txBody>
      </p:sp>
      <p:sp>
        <p:nvSpPr>
          <p:cNvPr id="8" name="Rechteck 7"/>
          <p:cNvSpPr/>
          <p:nvPr/>
        </p:nvSpPr>
        <p:spPr>
          <a:xfrm>
            <a:off x="1691680" y="4869160"/>
            <a:ext cx="5844183" cy="720428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DE" dirty="0"/>
          </a:p>
        </p:txBody>
      </p:sp>
      <p:sp>
        <p:nvSpPr>
          <p:cNvPr id="9" name="Pfeil nach links 8"/>
          <p:cNvSpPr/>
          <p:nvPr/>
        </p:nvSpPr>
        <p:spPr>
          <a:xfrm>
            <a:off x="2627784" y="4868863"/>
            <a:ext cx="3960440" cy="7207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de-DE" sz="1800" dirty="0"/>
              <a:t>Streichen mit einem Finger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919217388"/>
      </p:ext>
    </p:extLst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0" y="1525588"/>
            <a:ext cx="7213599" cy="4063999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8" name="Rechteck 7"/>
          <p:cNvSpPr/>
          <p:nvPr/>
        </p:nvSpPr>
        <p:spPr>
          <a:xfrm>
            <a:off x="1691680" y="4869160"/>
            <a:ext cx="5844183" cy="720428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DE" dirty="0"/>
          </a:p>
        </p:txBody>
      </p:sp>
      <p:sp>
        <p:nvSpPr>
          <p:cNvPr id="9" name="Pfeil nach links 8"/>
          <p:cNvSpPr/>
          <p:nvPr/>
        </p:nvSpPr>
        <p:spPr>
          <a:xfrm>
            <a:off x="2627784" y="4868863"/>
            <a:ext cx="3960440" cy="7207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de-DE" sz="1800" dirty="0"/>
              <a:t>Streichen mit einem Finger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547664" y="2924175"/>
            <a:ext cx="63373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Zusammenschieben solange wiederholen, </a:t>
            </a:r>
          </a:p>
          <a:p>
            <a:pPr eaLnBrk="0" hangingPunct="0">
              <a:defRPr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bis sich die Einheit auf der Zeitachse nicht mehr ändert</a:t>
            </a:r>
          </a:p>
        </p:txBody>
      </p: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1547664" y="1047750"/>
            <a:ext cx="6337300" cy="92333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Überblick: Um die gesuchten Peaks erkennen zu können, muss das Schaubild zunächst entlang der Zeitachse maximal zusammengeschoben werden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4053732874"/>
      </p:ext>
    </p:extLst>
  </p:cSld>
  <p:clrMapOvr>
    <a:masterClrMapping/>
  </p:clrMapOvr>
  <p:transition spd="med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0" y="1525588"/>
            <a:ext cx="7213598" cy="4063999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10390" y="5661248"/>
            <a:ext cx="607457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Hierbei kann die Kurve zunächst unsichtbar werden</a:t>
            </a: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1547664" y="1047750"/>
            <a:ext cx="6337300" cy="92333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Überblick: Um die gesuchten Peaks erkennen zu können, muss das Schaubild zunächst entlang der Zeitachse maximal zusammengeschoben werden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329162567"/>
      </p:ext>
    </p:extLst>
  </p:cSld>
  <p:clrMapOvr>
    <a:masterClrMapping/>
  </p:clrMapOvr>
  <p:transition spd="med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0" y="1525588"/>
            <a:ext cx="7213598" cy="406399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2465617" y="980728"/>
            <a:ext cx="4284774" cy="646331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Das Schaubild wird nun verschoben bis </a:t>
            </a:r>
          </a:p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die gesuchten Peaks sichtbar werden</a:t>
            </a:r>
          </a:p>
        </p:txBody>
      </p:sp>
      <p:sp>
        <p:nvSpPr>
          <p:cNvPr id="8" name="Pfeil nach rechts 7"/>
          <p:cNvSpPr/>
          <p:nvPr/>
        </p:nvSpPr>
        <p:spPr>
          <a:xfrm>
            <a:off x="2555776" y="2672916"/>
            <a:ext cx="4248472" cy="936104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Mit einem Finger streichen</a:t>
            </a:r>
          </a:p>
        </p:txBody>
      </p:sp>
      <p:sp>
        <p:nvSpPr>
          <p:cNvPr id="9" name="Rechteck 8"/>
          <p:cNvSpPr/>
          <p:nvPr/>
        </p:nvSpPr>
        <p:spPr>
          <a:xfrm>
            <a:off x="1691680" y="1916832"/>
            <a:ext cx="5832648" cy="2880320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641638718"/>
      </p:ext>
    </p:extLst>
  </p:cSld>
  <p:clrMapOvr>
    <a:masterClrMapping/>
  </p:clrMapOvr>
  <p:transition spd="med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1" y="1525588"/>
            <a:ext cx="7213596" cy="406399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971600" y="980728"/>
            <a:ext cx="7200800" cy="36933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Hier sind die gesuchten Peaks, allerdings noch nicht richtig getrennt.</a:t>
            </a:r>
          </a:p>
        </p:txBody>
      </p:sp>
      <p:cxnSp>
        <p:nvCxnSpPr>
          <p:cNvPr id="3" name="Gerade Verbindung mit Pfeil 2"/>
          <p:cNvCxnSpPr/>
          <p:nvPr/>
        </p:nvCxnSpPr>
        <p:spPr>
          <a:xfrm>
            <a:off x="4067944" y="1350060"/>
            <a:ext cx="360040" cy="66585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4030460551"/>
      </p:ext>
    </p:extLst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1" y="1525588"/>
            <a:ext cx="7213596" cy="406399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251520" y="980728"/>
            <a:ext cx="8640960" cy="36933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b="1" dirty="0">
                <a:solidFill>
                  <a:schemeClr val="bg1"/>
                </a:solidFill>
                <a:latin typeface="Arial" charset="0"/>
              </a:rPr>
              <a:t>Wichtig!</a:t>
            </a: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 Zur Trennung der Peaks muss die Druckachse noch gestaucht werden:</a:t>
            </a:r>
          </a:p>
        </p:txBody>
      </p:sp>
      <p:sp>
        <p:nvSpPr>
          <p:cNvPr id="6" name="Pfeil nach rechts 5"/>
          <p:cNvSpPr/>
          <p:nvPr/>
        </p:nvSpPr>
        <p:spPr>
          <a:xfrm>
            <a:off x="504032" y="3068960"/>
            <a:ext cx="1584176" cy="756084"/>
          </a:xfrm>
          <a:prstGeom prst="rightArrow">
            <a:avLst/>
          </a:prstGeom>
          <a:solidFill>
            <a:srgbClr val="CCFF33"/>
          </a:solidFill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Streichen</a:t>
            </a:r>
          </a:p>
        </p:txBody>
      </p:sp>
      <p:sp>
        <p:nvSpPr>
          <p:cNvPr id="8" name="Rechteck 7"/>
          <p:cNvSpPr/>
          <p:nvPr/>
        </p:nvSpPr>
        <p:spPr>
          <a:xfrm>
            <a:off x="936080" y="1844824"/>
            <a:ext cx="720080" cy="3744416"/>
          </a:xfrm>
          <a:prstGeom prst="rect">
            <a:avLst/>
          </a:prstGeom>
          <a:noFill/>
          <a:ln w="57150">
            <a:solidFill>
              <a:srgbClr val="CCFF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498532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1" y="1525588"/>
            <a:ext cx="7213596" cy="4063997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1619672" y="5445224"/>
            <a:ext cx="6048672" cy="36933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Nun sind die zwei Peaks deutlich sichtbar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H="1" flipV="1">
            <a:off x="4355976" y="4811960"/>
            <a:ext cx="36004" cy="63326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H="1" flipV="1">
            <a:off x="4532444" y="4797152"/>
            <a:ext cx="72008" cy="64807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847624049"/>
      </p:ext>
    </p:extLst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2" y="1525588"/>
            <a:ext cx="7213594" cy="4063997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827584" y="1124743"/>
            <a:ext cx="7488832" cy="36933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Ziel: Bestimmung des genauen Zeitpunkts des ersten Peaks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827584" y="5301208"/>
            <a:ext cx="748883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Hierzu wird das Zoom-Zentrum (ZZ) eingeschaltet und mit einem Finger zunächst nur näherungsweise auf den ersten Peak geschoben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600968469"/>
      </p:ext>
    </p:extLst>
  </p:cSld>
  <p:clrMapOvr>
    <a:masterClrMapping/>
  </p:clrMapOvr>
  <p:transition spd="med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2" y="1525588"/>
            <a:ext cx="7213594" cy="4063997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460129" y="1069152"/>
            <a:ext cx="8280920" cy="36933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Zur genauen Bestimmung des Zeitpunktes wird die Zeitachse nun vergrößert</a:t>
            </a:r>
          </a:p>
        </p:txBody>
      </p:sp>
      <p:sp>
        <p:nvSpPr>
          <p:cNvPr id="8" name="Rechteck 7"/>
          <p:cNvSpPr/>
          <p:nvPr/>
        </p:nvSpPr>
        <p:spPr>
          <a:xfrm>
            <a:off x="1691680" y="4869160"/>
            <a:ext cx="5817818" cy="723592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Pfeil nach rechts 8"/>
          <p:cNvSpPr/>
          <p:nvPr/>
        </p:nvSpPr>
        <p:spPr>
          <a:xfrm>
            <a:off x="2483768" y="4906920"/>
            <a:ext cx="4320479" cy="6480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Mit einem Finger Streichen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207222392"/>
      </p:ext>
    </p:extLst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2" y="1525588"/>
            <a:ext cx="7213594" cy="4063996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827584" y="5301208"/>
            <a:ext cx="748883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Das Zoom-Zentrum (ZZ) muss wieder mit einem Finger auf den ersten Peak geschoben werden</a:t>
            </a: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460129" y="1069152"/>
            <a:ext cx="8280920" cy="36933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Zur genauen Bestimmung des Zeitpunktes wird die Zeitachse nun vergrößert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2164525503"/>
      </p:ext>
    </p:extLst>
  </p:cSld>
  <p:clrMapOvr>
    <a:masterClrMapping/>
  </p:clrMapOvr>
  <p:transition spd="med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3" y="1525588"/>
            <a:ext cx="7213592" cy="4063996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/>
              <a:t>Versuchsauswertung: Bestimmung Zeitdifferenz</a:t>
            </a:r>
          </a:p>
        </p:txBody>
      </p:sp>
      <p:sp>
        <p:nvSpPr>
          <p:cNvPr id="8" name="Rechteck 7"/>
          <p:cNvSpPr/>
          <p:nvPr/>
        </p:nvSpPr>
        <p:spPr>
          <a:xfrm>
            <a:off x="1691680" y="4869160"/>
            <a:ext cx="5817818" cy="723592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Pfeil nach rechts 8"/>
          <p:cNvSpPr/>
          <p:nvPr/>
        </p:nvSpPr>
        <p:spPr>
          <a:xfrm>
            <a:off x="2483768" y="4906920"/>
            <a:ext cx="4320479" cy="6480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Mit einem Finger Streichen</a:t>
            </a: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460129" y="1069152"/>
            <a:ext cx="8280920" cy="646331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Zur noch genaueren Bestimmung des Zeitpunktes wird die Zeitachse nun weiter vergrößert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251117612"/>
      </p:ext>
    </p:extLst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3" y="1525588"/>
            <a:ext cx="7213592" cy="4063995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467544" y="1058992"/>
            <a:ext cx="7992888" cy="92333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Nach erneuter Korrektur des Zoom-Zentrums kann nun der genaue Zeitpunkt des ersten Peaks abgelesen und auf einem Blatt notiert werden 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(hier: 6817,06 </a:t>
            </a:r>
            <a:r>
              <a:rPr lang="de-DE" altLang="de-DE" sz="1800" dirty="0" err="1">
                <a:solidFill>
                  <a:schemeClr val="bg1"/>
                </a:solidFill>
                <a:latin typeface="Arial" charset="0"/>
              </a:rPr>
              <a:t>ms</a:t>
            </a: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629570927"/>
      </p:ext>
    </p:extLst>
  </p:cSld>
  <p:clrMapOvr>
    <a:masterClrMapping/>
  </p:clrMapOvr>
  <p:transition spd="med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3" y="1525588"/>
            <a:ext cx="7213591" cy="4063995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827584" y="1052736"/>
            <a:ext cx="7488832" cy="646331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Um nun zum 2. Peak zu gelangen, wird das Schaubild zunächst wieder zusammengeschoben:</a:t>
            </a:r>
          </a:p>
        </p:txBody>
      </p:sp>
      <p:sp>
        <p:nvSpPr>
          <p:cNvPr id="6" name="Rechteck 5"/>
          <p:cNvSpPr/>
          <p:nvPr/>
        </p:nvSpPr>
        <p:spPr>
          <a:xfrm>
            <a:off x="1691680" y="4869160"/>
            <a:ext cx="5844183" cy="720428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DE" dirty="0"/>
          </a:p>
        </p:txBody>
      </p:sp>
      <p:sp>
        <p:nvSpPr>
          <p:cNvPr id="8" name="Pfeil nach links 7"/>
          <p:cNvSpPr/>
          <p:nvPr/>
        </p:nvSpPr>
        <p:spPr>
          <a:xfrm>
            <a:off x="2627784" y="4868863"/>
            <a:ext cx="3960440" cy="7207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de-DE" sz="1800" dirty="0"/>
              <a:t>Streichen mit einem Finger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4191177141"/>
      </p:ext>
    </p:extLst>
  </p:cSld>
  <p:clrMapOvr>
    <a:masterClrMapping/>
  </p:clrMapOvr>
  <p:transition spd="med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3" y="1525588"/>
            <a:ext cx="7213591" cy="4063994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899592" y="1052736"/>
            <a:ext cx="7272808" cy="646331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Anschließend wird das Zoom-Zentrum mit einem Finger auf den</a:t>
            </a:r>
            <a:br>
              <a:rPr lang="de-DE" altLang="de-DE" sz="1800" dirty="0">
                <a:solidFill>
                  <a:schemeClr val="bg1"/>
                </a:solidFill>
                <a:latin typeface="Arial" charset="0"/>
              </a:rPr>
            </a:b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 2. Peak geschoben: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597340985"/>
      </p:ext>
    </p:extLst>
  </p:cSld>
  <p:clrMapOvr>
    <a:masterClrMapping/>
  </p:clrMapOvr>
  <p:transition spd="med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2" y="1525588"/>
            <a:ext cx="7213594" cy="4063996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800" dirty="0"/>
              <a:t>Versuchsauswertung: Bestimmung Zeitdifferenz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251520" y="908720"/>
            <a:ext cx="8640960" cy="92333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Durch Vergrößern der Zeitachse und anschließender Korrektur des Zoom-Zentrums kann nun der genaue Zeitpunkt des 2. Peaks abgelesen und auf einem Blatt notiert werden (hier: 7196,98 </a:t>
            </a:r>
            <a:r>
              <a:rPr lang="de-DE" altLang="de-DE" sz="1800" dirty="0" err="1">
                <a:solidFill>
                  <a:schemeClr val="bg1"/>
                </a:solidFill>
                <a:latin typeface="Arial" charset="0"/>
              </a:rPr>
              <a:t>ms</a:t>
            </a:r>
            <a:r>
              <a:rPr lang="de-DE" altLang="de-DE" sz="1800" dirty="0">
                <a:solidFill>
                  <a:schemeClr val="bg1"/>
                </a:solidFill>
                <a:latin typeface="Arial" charset="0"/>
              </a:rPr>
              <a:t>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074450296"/>
      </p:ext>
    </p:extLst>
  </p:cSld>
  <p:clrMapOvr>
    <a:masterClrMapping/>
  </p:clrMapOvr>
  <p:transition spd="med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sz="2000" dirty="0"/>
                  <a:t>Durch Differenzbildung der vorher bestimmten Zeitpunkte kann nun die gesuchte Zeitdifferenz berechnet werden:</a:t>
                </a:r>
              </a:p>
              <a:p>
                <a:pPr marL="0" indent="0">
                  <a:buNone/>
                </a:pPr>
                <a:endParaRPr lang="de-DE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sz="20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de-DE" sz="2000" b="0" i="1" smtClean="0">
                          <a:latin typeface="Cambria Math"/>
                          <a:ea typeface="Cambria Math"/>
                        </a:rPr>
                        <m:t>=7196,98 </m:t>
                      </m:r>
                      <m:r>
                        <m:rPr>
                          <m:nor/>
                        </m:rPr>
                        <a:rPr lang="de-DE" sz="2000" b="0" i="0" smtClean="0">
                          <a:latin typeface="Cambria Math"/>
                          <a:ea typeface="Cambria Math"/>
                        </a:rPr>
                        <m:t>ms</m:t>
                      </m:r>
                      <m:r>
                        <a:rPr lang="de-DE" sz="2000" b="0" i="1" smtClean="0">
                          <a:latin typeface="Cambria Math"/>
                          <a:ea typeface="Cambria Math"/>
                        </a:rPr>
                        <m:t> −6817,06 </m:t>
                      </m:r>
                      <m:r>
                        <m:rPr>
                          <m:nor/>
                        </m:rPr>
                        <a:rPr lang="de-DE" sz="2000" b="0" i="0" smtClean="0">
                          <a:latin typeface="Cambria Math"/>
                          <a:ea typeface="Cambria Math"/>
                        </a:rPr>
                        <m:t>ms</m:t>
                      </m:r>
                      <m:r>
                        <a:rPr lang="de-DE" sz="2000" b="0" i="1" smtClean="0">
                          <a:latin typeface="Cambria Math"/>
                          <a:ea typeface="Cambria Math"/>
                        </a:rPr>
                        <m:t>=379,92 </m:t>
                      </m:r>
                      <m:r>
                        <m:rPr>
                          <m:nor/>
                        </m:rPr>
                        <a:rPr lang="de-DE" sz="2000" b="0" i="0" smtClean="0">
                          <a:latin typeface="Cambria Math"/>
                          <a:ea typeface="Cambria Math"/>
                        </a:rPr>
                        <m:t>ms</m:t>
                      </m:r>
                    </m:oMath>
                  </m:oMathPara>
                </a14:m>
                <a:endParaRPr lang="de-DE" sz="2000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564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sz="2800" dirty="0"/>
              <a:t>Versuchsauswertung: Bestimmung Zeitdifferenz</a:t>
            </a:r>
            <a:endParaRPr lang="de-DE" sz="2800" dirty="0"/>
          </a:p>
        </p:txBody>
      </p:sp>
      <p:sp>
        <p:nvSpPr>
          <p:cNvPr id="4" name="Textfeld 3"/>
          <p:cNvSpPr txBox="1"/>
          <p:nvPr/>
        </p:nvSpPr>
        <p:spPr>
          <a:xfrm>
            <a:off x="185159" y="6412483"/>
            <a:ext cx="4467890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Messoption: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1870320521"/>
      </p:ext>
    </p:extLst>
  </p:cSld>
  <p:clrMapOvr>
    <a:masterClrMapping/>
  </p:clrMapOvr>
  <p:transition spd="med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/>
              <a:t>Anhang: </a:t>
            </a:r>
            <a:r>
              <a:rPr lang="de-DE" sz="2000" dirty="0"/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de-DE" sz="2000" dirty="0"/>
                  <a:t>Da die zwei Kugel näherungsweise frei fallen, gelten folgende Beziehungen: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de-DE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de-DE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de-DE" sz="2000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/>
                                <a:ea typeface="Cambria Math"/>
                              </a:rPr>
                              <m:t>𝐼</m:t>
                            </m:r>
                          </m:sub>
                        </m:sSub>
                      </m:e>
                      <m:sup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de-DE" sz="2000" dirty="0"/>
                  <a:t>  und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de-DE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de-DE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de-DE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𝑔</m:t>
                    </m:r>
                    <m:r>
                      <a:rPr lang="de-DE" sz="2000" i="1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𝐼</m:t>
                            </m:r>
                            <m:r>
                              <a:rPr lang="de-DE" sz="2000" b="0" i="1" smtClean="0">
                                <a:latin typeface="Cambria Math"/>
                                <a:ea typeface="Cambria Math"/>
                              </a:rPr>
                              <m:t>𝐼</m:t>
                            </m:r>
                          </m:sub>
                        </m:sSub>
                      </m:e>
                      <m:sup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de-DE" sz="2000" dirty="0"/>
              </a:p>
              <a:p>
                <a:pPr marL="0" indent="0" algn="ctr">
                  <a:buNone/>
                </a:pPr>
                <a:endParaRPr lang="de-DE" sz="1200" dirty="0"/>
              </a:p>
              <a:p>
                <a:pPr marL="0" indent="0">
                  <a:buNone/>
                </a:pPr>
                <a:r>
                  <a:rPr lang="de-DE" sz="2000" dirty="0"/>
                  <a:t>Auflösen nach den Zeiten ergibt: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𝐼</m:t>
                        </m:r>
                      </m:sub>
                    </m:sSub>
                    <m:r>
                      <a:rPr lang="de-DE" sz="20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e-DE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000" i="1">
                                <a:latin typeface="Cambria Math"/>
                              </a:rPr>
                              <m:t>2</m:t>
                            </m:r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000" i="1"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de-DE" sz="20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de-DE" sz="20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rad>
                  </m:oMath>
                </a14:m>
                <a:r>
                  <a:rPr lang="de-DE" sz="2000" dirty="0"/>
                  <a:t>  und</a:t>
                </a:r>
                <a:r>
                  <a:rPr lang="de-DE" sz="2000" dirty="0">
                    <a:ea typeface="Cambria Math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𝐼</m:t>
                        </m:r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𝐼</m:t>
                        </m:r>
                      </m:sub>
                    </m:sSub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000" i="1">
                                <a:latin typeface="Cambria Math"/>
                              </a:rPr>
                              <m:t>2</m:t>
                            </m:r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000" i="1"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de-DE" sz="2000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de-DE" sz="20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rad>
                  </m:oMath>
                </a14:m>
                <a:r>
                  <a:rPr lang="de-DE" sz="2000" dirty="0"/>
                  <a:t> </a:t>
                </a:r>
              </a:p>
              <a:p>
                <a:pPr marL="0" indent="0">
                  <a:buNone/>
                </a:pPr>
                <a:r>
                  <a:rPr lang="de-DE" sz="2000" dirty="0"/>
                  <a:t>Damit: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de-DE" sz="20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𝐼</m:t>
                        </m:r>
                        <m:r>
                          <a:rPr lang="de-DE" sz="2000" b="0" i="1" smtClean="0">
                            <a:latin typeface="Cambria Math"/>
                            <a:ea typeface="Cambria Math"/>
                          </a:rPr>
                          <m:t>𝐼</m:t>
                        </m:r>
                      </m:sub>
                    </m:sSub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sz="2000" i="1">
                            <a:latin typeface="Cambria Math"/>
                            <a:ea typeface="Cambria Math"/>
                          </a:rPr>
                          <m:t>𝐼</m:t>
                        </m:r>
                      </m:sub>
                    </m:sSub>
                    <m:r>
                      <a:rPr lang="de-DE" sz="20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000" i="1">
                                <a:latin typeface="Cambria Math"/>
                              </a:rPr>
                              <m:t>2</m:t>
                            </m:r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000" i="1"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de-DE" sz="2000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de-DE" sz="20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rad>
                    <m:r>
                      <a:rPr lang="de-DE" sz="2000" b="0" i="1" smtClean="0"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000" i="1">
                                <a:latin typeface="Cambria Math"/>
                              </a:rPr>
                              <m:t>2</m:t>
                            </m:r>
                            <m:r>
                              <a:rPr lang="de-DE" sz="20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000" i="1"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de-DE" sz="20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de-DE" sz="20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rad>
                    <m:r>
                      <a:rPr lang="de-DE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000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de-DE" sz="2000" b="0" i="1" smtClean="0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rad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∙(</m:t>
                    </m:r>
                    <m:rad>
                      <m:radPr>
                        <m:degHide m:val="on"/>
                        <m:ctrlPr>
                          <a:rPr lang="de-DE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de-DE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rad>
                    <m:r>
                      <a:rPr lang="de-DE" sz="2000" b="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de-DE" sz="20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rad>
                    <m:r>
                      <a:rPr lang="de-DE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de-DE" sz="2000" dirty="0"/>
                  <a:t> </a:t>
                </a:r>
              </a:p>
              <a:p>
                <a:pPr marL="0" indent="0" algn="ctr">
                  <a:buNone/>
                </a:pPr>
                <a:endParaRPr lang="de-DE" sz="1200" dirty="0"/>
              </a:p>
              <a:p>
                <a:pPr marL="0" indent="0">
                  <a:buNone/>
                </a:pPr>
                <a:r>
                  <a:rPr lang="de-DE" sz="2000" dirty="0"/>
                  <a:t>Quadrieren und Auflösen nach</a:t>
                </a:r>
                <a:r>
                  <a:rPr lang="de-DE" sz="2000" i="1" dirty="0"/>
                  <a:t> g </a:t>
                </a:r>
                <a:r>
                  <a:rPr lang="de-DE" sz="2000" dirty="0"/>
                  <a:t>ergibt die gewünschte Formel:</a:t>
                </a:r>
              </a:p>
              <a:p>
                <a:pPr marL="0" indent="0">
                  <a:buNone/>
                </a:pPr>
                <a:endParaRPr lang="de-DE" sz="1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i="1">
                          <a:latin typeface="Cambria Math"/>
                        </a:rPr>
                        <m:t>𝑔</m:t>
                      </m:r>
                      <m:r>
                        <a:rPr lang="de-DE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de-DE" sz="20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de-DE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de-DE" sz="20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de-DE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000" i="1">
                              <a:latin typeface="Cambria Math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de-DE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de-DE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rad>
                          <m:r>
                            <a:rPr lang="de-DE" sz="2000" i="1">
                              <a:latin typeface="Cambria Math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de-DE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de-DE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rad>
                          <m:r>
                            <a:rPr lang="de-DE" sz="20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de-DE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de-DE" sz="2000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705" t="-45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b="1" dirty="0"/>
              <a:t>Anhang: </a:t>
            </a:r>
            <a:r>
              <a:rPr lang="de-DE" dirty="0"/>
              <a:t>Herleitung Formel zur g-Berechnung</a:t>
            </a:r>
          </a:p>
        </p:txBody>
      </p:sp>
    </p:spTree>
    <p:extLst>
      <p:ext uri="{BB962C8B-B14F-4D97-AF65-F5344CB8AC3E}">
        <p14:creationId xmlns:p14="http://schemas.microsoft.com/office/powerpoint/2010/main" val="1702611114"/>
      </p:ext>
    </p:extLst>
  </p:cSld>
  <p:clrMapOvr>
    <a:masterClrMapping/>
  </p:clrMapOvr>
  <p:transition spd="med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Grundlegende Vorbemerkungen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einer Fallschnur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zweier einzelner Holzkugeln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platzenden Luftballons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eines Stahllineals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mithilfe des Abrollgeräusches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Waagerechter Wurf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: Fallzeit ist unabhängig von der Anfangsgeschwindigkeit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Freier Fall: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Bestimmung von </a:t>
            </a:r>
            <a:r>
              <a:rPr lang="de-DE" sz="2000" i="1" dirty="0">
                <a:solidFill>
                  <a:schemeClr val="bg1">
                    <a:lumMod val="75000"/>
                  </a:schemeClr>
                </a:solidFill>
              </a:rPr>
              <a:t>g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mithilfe eines Summers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Sprunghöhen und Energieabgabe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einer springenden Kugel</a:t>
            </a:r>
            <a:endParaRPr lang="de-DE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Genaues Ablesen von Zeiten im Oszilloskop des Schallanalysators 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>
                <a:solidFill>
                  <a:schemeClr val="bg1">
                    <a:lumMod val="75000"/>
                  </a:schemeClr>
                </a:solidFill>
              </a:rPr>
              <a:t>Anhang: 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Herleitung der Formel zur g-Berechnung aus der Zeitdifferenz zweier fallender Kugeln</a:t>
            </a:r>
          </a:p>
          <a:p>
            <a:pPr marL="514350" lvl="0" indent="-514350">
              <a:buFont typeface="+mj-lt"/>
              <a:buAutoNum type="arabicPeriod" startAt="9"/>
            </a:pPr>
            <a:r>
              <a:rPr lang="de-DE" sz="2000" b="1" dirty="0"/>
              <a:t>Anhang: </a:t>
            </a:r>
            <a:r>
              <a:rPr lang="de-DE" sz="2000" dirty="0"/>
              <a:t>Bezugsmöglichkeiten für Material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dirty="0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037908376"/>
      </p:ext>
    </p:extLst>
  </p:cSld>
  <p:clrMapOvr>
    <a:masterClrMapping/>
  </p:clrMapOvr>
  <p:transition spd="med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sz="2000" dirty="0"/>
              <a:t>Die aktuelle Version dieser Datei und dazugehörige Aufgabenblätter finden Sie unter </a:t>
            </a:r>
            <a:br>
              <a:rPr lang="de-DE" sz="2000" dirty="0"/>
            </a:br>
            <a:r>
              <a:rPr lang="de-DE" sz="2000" dirty="0">
                <a:hlinkClick r:id="rId2"/>
              </a:rPr>
              <a:t>www.spaichinger-schallpegelmesser.de</a:t>
            </a:r>
            <a:endParaRPr lang="de-DE" sz="2000" dirty="0"/>
          </a:p>
          <a:p>
            <a:r>
              <a:rPr lang="de-DE" sz="2000" dirty="0"/>
              <a:t>Die Links zu den aktuellen Versionen der Apps „Schallanalysator“ und „MechanikZ“ finden Sie unter </a:t>
            </a:r>
            <a:br>
              <a:rPr lang="de-DE" sz="2000" dirty="0"/>
            </a:br>
            <a:r>
              <a:rPr lang="de-DE" sz="2000" dirty="0">
                <a:hlinkClick r:id="rId2"/>
              </a:rPr>
              <a:t>www.spaichinger-schallpegelmesser.de</a:t>
            </a:r>
            <a:endParaRPr lang="de-DE" sz="2000" dirty="0"/>
          </a:p>
          <a:p>
            <a:r>
              <a:rPr lang="de-DE" sz="2000" dirty="0"/>
              <a:t>Die verwendeten Holzkugeln können Sie z.B. über </a:t>
            </a:r>
            <a:br>
              <a:rPr lang="de-DE" sz="2000" dirty="0"/>
            </a:br>
            <a:r>
              <a:rPr lang="de-DE" sz="2000" dirty="0">
                <a:hlinkClick r:id="rId3"/>
              </a:rPr>
              <a:t>https://www.creativ-discount.de</a:t>
            </a:r>
            <a:br>
              <a:rPr lang="de-DE" sz="2000" dirty="0"/>
            </a:br>
            <a:r>
              <a:rPr lang="de-DE" sz="2000" dirty="0"/>
              <a:t>beziehen</a:t>
            </a:r>
          </a:p>
          <a:p>
            <a:r>
              <a:rPr lang="de-DE" sz="2000" dirty="0"/>
              <a:t>Der im Versuch „Freier Fall: Bestimmung von </a:t>
            </a:r>
            <a:r>
              <a:rPr lang="de-DE" sz="2000" i="1" dirty="0"/>
              <a:t>g </a:t>
            </a:r>
            <a:r>
              <a:rPr lang="de-DE" sz="2000" dirty="0"/>
              <a:t>mithilfe</a:t>
            </a:r>
            <a:r>
              <a:rPr lang="de-DE" sz="2000" i="1" dirty="0"/>
              <a:t> </a:t>
            </a:r>
            <a:r>
              <a:rPr lang="de-DE" sz="2000" dirty="0"/>
              <a:t>zweier einzelner Holzkugeln“ verwendete Nylonfaden mit einem Durchmesser von 0,4 mm können Sie z.B. im Baumarkt „Hornbach“  unter der Bezeichnung „</a:t>
            </a:r>
            <a:r>
              <a:rPr lang="de-DE" sz="2000" dirty="0" err="1"/>
              <a:t>Decofil</a:t>
            </a:r>
            <a:r>
              <a:rPr lang="de-DE" sz="2000" dirty="0"/>
              <a:t> </a:t>
            </a:r>
            <a:r>
              <a:rPr lang="de-DE" sz="2000" dirty="0" err="1"/>
              <a:t>Mamutec</a:t>
            </a:r>
            <a:r>
              <a:rPr lang="de-DE" sz="2000" dirty="0"/>
              <a:t> Polyamid Ø 0,4 mm“ (</a:t>
            </a:r>
            <a:r>
              <a:rPr lang="de-DE" sz="2000" i="1" dirty="0"/>
              <a:t>Art. 8442248)</a:t>
            </a:r>
            <a:r>
              <a:rPr lang="de-DE" sz="2000" dirty="0"/>
              <a:t> kaufen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b="1" dirty="0"/>
              <a:t>Anhang: </a:t>
            </a:r>
            <a:r>
              <a:rPr lang="de-DE" sz="2800" dirty="0"/>
              <a:t>Bezugsmöglichkeiten für Material</a:t>
            </a:r>
            <a:br>
              <a:rPr lang="de-DE" sz="2800" dirty="0"/>
            </a:b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190747264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Powerpoint_ZP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5-04-05 G8 BP 2016 Physik-Leitperspektiven-pbK-ibK" id="{6D46AD23-E355-604C-B451-29306F04266A}" vid="{4DAB78A5-37DC-6748-8711-6A30687A6D40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Powerpoint_ZPG</Template>
  <TotalTime>0</TotalTime>
  <Words>4232</Words>
  <Application>Microsoft Office PowerPoint</Application>
  <PresentationFormat>Bildschirmpräsentation (4:3)</PresentationFormat>
  <Paragraphs>581</Paragraphs>
  <Slides>73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73</vt:i4>
      </vt:variant>
    </vt:vector>
  </HeadingPairs>
  <TitlesOfParts>
    <vt:vector size="79" baseType="lpstr">
      <vt:lpstr>Arial</vt:lpstr>
      <vt:lpstr>Calibri</vt:lpstr>
      <vt:lpstr>Cambria Math</vt:lpstr>
      <vt:lpstr>Times</vt:lpstr>
      <vt:lpstr>Wingdings</vt:lpstr>
      <vt:lpstr>Powerpoint_ZPG</vt:lpstr>
      <vt:lpstr>Mechanikexperimente  mit der App „Schallanalysator“ (Android und iOS)  </vt:lpstr>
      <vt:lpstr>Inhalt</vt:lpstr>
      <vt:lpstr>Versuchsanleitungen für individuelle Experimente</vt:lpstr>
      <vt:lpstr>Grundlegende Vorbemerkungen</vt:lpstr>
      <vt:lpstr>Inhalt</vt:lpstr>
      <vt:lpstr>Freier Fall:  g mithilfe einer Fallschnur bestimmen</vt:lpstr>
      <vt:lpstr>Versuchsauswertung: Bestimmung Zeitdifferenz</vt:lpstr>
      <vt:lpstr>Versuchsauswertung: Bestimmung Zeitdifferenz</vt:lpstr>
      <vt:lpstr>Versuchsauswertung: Bestimmung von g</vt:lpstr>
      <vt:lpstr>Inhalt</vt:lpstr>
      <vt:lpstr>Freier Fall:  g mithilfe zweier Kugeln bestimmen</vt:lpstr>
      <vt:lpstr>Freier Fall:  g mithilfe zweier Kugeln bestimmen</vt:lpstr>
      <vt:lpstr>Versuchsauswertung: Bestimmung Zeitdifferenz</vt:lpstr>
      <vt:lpstr>Versuchsauswertung: Bestimmung Zeitdifferenz</vt:lpstr>
      <vt:lpstr>Versuchsauswertung: Bestimmung von g</vt:lpstr>
      <vt:lpstr>Inhalt</vt:lpstr>
      <vt:lpstr>Freier Fall:  g über Luftballonplatzen bestimmen</vt:lpstr>
      <vt:lpstr>Freier Fall:  g über Luftballonplatzen bestimmen</vt:lpstr>
      <vt:lpstr>Versuchsauswertung: Bestimmung Zeitdifferenz</vt:lpstr>
      <vt:lpstr>Versuchsauswertung: Bestimmung Zeitdifferenz</vt:lpstr>
      <vt:lpstr>Versuchsauswertung: Bestimmung von g</vt:lpstr>
      <vt:lpstr>Inhalt</vt:lpstr>
      <vt:lpstr>Freier Fall:  g mit Stahllineal bestimmen</vt:lpstr>
      <vt:lpstr>Versuchsauswertung: Bestimmung Zeitdifferenz</vt:lpstr>
      <vt:lpstr>Versuchsauswertung: Bestimmung Zeitdifferenz</vt:lpstr>
      <vt:lpstr>Versuchsauswertung: Bestimmung von g</vt:lpstr>
      <vt:lpstr>Inhalt</vt:lpstr>
      <vt:lpstr>Freier Fall:  g über Abrollgeräusch bestimmen</vt:lpstr>
      <vt:lpstr>Versuchsauswertung: Bestimmung Zeitdifferenz</vt:lpstr>
      <vt:lpstr>Versuchsauswertung: Bestimmung Zeitdifferenz</vt:lpstr>
      <vt:lpstr>Versuchsauswertung: Bestimmung Zeitdifferenz</vt:lpstr>
      <vt:lpstr>Versuchsauswertung: Bestimmung von g</vt:lpstr>
      <vt:lpstr>Inhalt</vt:lpstr>
      <vt:lpstr>Waagerechter Wurf:  Fallzeit unabhängig von v_0</vt:lpstr>
      <vt:lpstr>Inhalt</vt:lpstr>
      <vt:lpstr>Freier Fall: g über Summer bestimmen</vt:lpstr>
      <vt:lpstr>Freier Fall: g über Summer bestimmen</vt:lpstr>
      <vt:lpstr>Freier Fall: g über Summer bestimmen</vt:lpstr>
      <vt:lpstr>Freier Fall: g über Summer bestimmen</vt:lpstr>
      <vt:lpstr>Versuchsauswertung: Bestimmung Fallzeit</vt:lpstr>
      <vt:lpstr>Versuchsauswertung: Bestimmung Schalllaufzeit</vt:lpstr>
      <vt:lpstr>Versuchsauswertung: Bestimmung Fallzeit</vt:lpstr>
      <vt:lpstr>Versuchsauswertung: Bestimmung Fallzeit</vt:lpstr>
      <vt:lpstr>Inhalt</vt:lpstr>
      <vt:lpstr>Energieabgabe pro Aufprall:  Springende Kugel</vt:lpstr>
      <vt:lpstr>Versuchsauswertung: Bestimmung Zeitdifferenzen</vt:lpstr>
      <vt:lpstr>Versuchsauswertung: Bestimmung Zeitdifferenzen</vt:lpstr>
      <vt:lpstr>Versuchsauswertung: Energieabgabe pro Aufprall</vt:lpstr>
      <vt:lpstr>Versuchsauswertung: Energieabgabe pro Aufprall</vt:lpstr>
      <vt:lpstr>Versuchsauswertung: Energieabgabe pro Aufprall</vt:lpstr>
      <vt:lpstr>Inhalt</vt:lpstr>
      <vt:lpstr>Anhang: Bestimmung Zeitdifferenz</vt:lpstr>
      <vt:lpstr>Zoom und Verschiebung  Speicheroszilloskop </vt:lpstr>
      <vt:lpstr>Anhang: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Versuchsauswertung: Bestimmung Zeitdifferenz</vt:lpstr>
      <vt:lpstr>Inhalt</vt:lpstr>
      <vt:lpstr>Anhang: Herleitung Formel zur g-Berechnung</vt:lpstr>
      <vt:lpstr>Inhalt</vt:lpstr>
      <vt:lpstr>Anhang: Bezugsmöglichkeiten für Material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Schallgeschwindigkeitsbestimmung durch Reflexion an einer Hauswand mithilfe der App „Schallanalysator“</dc:title>
  <dc:subject>PowerPoint-Präsentation</dc:subject>
  <dc:creator>Markus Ziegler</dc:creator>
  <cp:lastModifiedBy>Markus Ziegler</cp:lastModifiedBy>
  <cp:revision>238</cp:revision>
  <cp:lastPrinted>2014-11-07T09:42:53Z</cp:lastPrinted>
  <dcterms:created xsi:type="dcterms:W3CDTF">2015-11-16T09:15:35Z</dcterms:created>
  <dcterms:modified xsi:type="dcterms:W3CDTF">2022-03-17T14:33:17Z</dcterms:modified>
</cp:coreProperties>
</file>