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41" r:id="rId1"/>
  </p:sldMasterIdLst>
  <p:notesMasterIdLst>
    <p:notesMasterId r:id="rId36"/>
  </p:notesMasterIdLst>
  <p:handoutMasterIdLst>
    <p:handoutMasterId r:id="rId37"/>
  </p:handoutMasterIdLst>
  <p:sldIdLst>
    <p:sldId id="256" r:id="rId2"/>
    <p:sldId id="294" r:id="rId3"/>
    <p:sldId id="297" r:id="rId4"/>
    <p:sldId id="257" r:id="rId5"/>
    <p:sldId id="300" r:id="rId6"/>
    <p:sldId id="292" r:id="rId7"/>
    <p:sldId id="293" r:id="rId8"/>
    <p:sldId id="298" r:id="rId9"/>
    <p:sldId id="291" r:id="rId10"/>
    <p:sldId id="299" r:id="rId11"/>
    <p:sldId id="258" r:id="rId12"/>
    <p:sldId id="259" r:id="rId13"/>
    <p:sldId id="261" r:id="rId14"/>
    <p:sldId id="262" r:id="rId15"/>
    <p:sldId id="263" r:id="rId16"/>
    <p:sldId id="264" r:id="rId17"/>
    <p:sldId id="265" r:id="rId18"/>
    <p:sldId id="268" r:id="rId19"/>
    <p:sldId id="302" r:id="rId20"/>
    <p:sldId id="301" r:id="rId21"/>
    <p:sldId id="303" r:id="rId22"/>
    <p:sldId id="273" r:id="rId23"/>
    <p:sldId id="274" r:id="rId24"/>
    <p:sldId id="275" r:id="rId25"/>
    <p:sldId id="279" r:id="rId26"/>
    <p:sldId id="280" r:id="rId27"/>
    <p:sldId id="281" r:id="rId28"/>
    <p:sldId id="282" r:id="rId29"/>
    <p:sldId id="284" r:id="rId30"/>
    <p:sldId id="283" r:id="rId31"/>
    <p:sldId id="285" r:id="rId32"/>
    <p:sldId id="288" r:id="rId33"/>
    <p:sldId id="289" r:id="rId34"/>
    <p:sldId id="290" r:id="rId35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FF2F2F"/>
    <a:srgbClr val="660066"/>
    <a:srgbClr val="6600FF"/>
    <a:srgbClr val="00FF99"/>
    <a:srgbClr val="008000"/>
    <a:srgbClr val="99CC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1642" autoAdjust="0"/>
  </p:normalViewPr>
  <p:slideViewPr>
    <p:cSldViewPr>
      <p:cViewPr varScale="1">
        <p:scale>
          <a:sx n="109" d="100"/>
          <a:sy n="109" d="100"/>
        </p:scale>
        <p:origin x="-2271" y="-63"/>
      </p:cViewPr>
      <p:guideLst>
        <p:guide orient="horz" pos="1071"/>
        <p:guide orient="horz" pos="2069"/>
        <p:guide orient="horz" pos="1570"/>
        <p:guide orient="horz" pos="2568"/>
        <p:guide orient="horz" pos="3022"/>
        <p:guide orient="horz" pos="3566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50" d="100"/>
          <a:sy n="150" d="100"/>
        </p:scale>
        <p:origin x="-756" y="429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33475" y="579438"/>
            <a:ext cx="1019175" cy="1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 i="1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Titel des Vortrags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133475" y="9264650"/>
            <a:ext cx="2360613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 i="1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Vortragender, Anlass, 1. Dezember 2003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032375" y="9264650"/>
            <a:ext cx="595313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 i="1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Seite </a:t>
            </a:r>
            <a:fld id="{BC278CDB-E7D7-4977-9CD5-DD774A6CC9A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33352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33475" y="4714875"/>
            <a:ext cx="453072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Textformatierung des Masters zu bearbeiten.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60375" y="282575"/>
            <a:ext cx="595313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 i="1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Seite </a:t>
            </a:r>
            <a:fld id="{624FD351-E288-496A-9AA3-B25A7416936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Kopfzeilenplatzhalter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dirty="0">
                <a:latin typeface="Times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428060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1905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3810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5715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7620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Abstand</a:t>
            </a:r>
            <a:r>
              <a:rPr lang="de-DE" baseline="0" dirty="0" smtClean="0"/>
              <a:t> von der Hauswand: 8,45 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Seite </a:t>
            </a:r>
            <a:fld id="{624FD351-E288-496A-9AA3-B25A74169362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Abstand</a:t>
            </a:r>
            <a:r>
              <a:rPr lang="de-DE" baseline="0" dirty="0" smtClean="0"/>
              <a:t> von der Hauswand: 8,45 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Seite </a:t>
            </a:r>
            <a:fld id="{624FD351-E288-496A-9AA3-B25A74169362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095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Der erste kräftige Ausschlag bietet sich an, kleine Ausschläge</a:t>
            </a:r>
            <a:r>
              <a:rPr lang="de-DE" baseline="0" dirty="0" smtClean="0"/>
              <a:t> werden vermutlich im reflektierten Peak nicht mehr sichtbar sein.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Seite </a:t>
            </a:r>
            <a:fld id="{624FD351-E288-496A-9AA3-B25A74169362}" type="slidenum">
              <a:rPr lang="de-DE" smtClean="0"/>
              <a:pPr>
                <a:defRPr/>
              </a:pPr>
              <a:t>25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36746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Druck wird am festen Ende ohne Phasensprung reflektiert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Seite </a:t>
            </a:r>
            <a:fld id="{624FD351-E288-496A-9AA3-B25A74169362}" type="slidenum">
              <a:rPr lang="de-DE" smtClean="0"/>
              <a:pPr>
                <a:defRPr/>
              </a:pPr>
              <a:t>32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386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Druck wird am festen Ende ohne Phasensprung reflektiert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Seite </a:t>
            </a:r>
            <a:fld id="{624FD351-E288-496A-9AA3-B25A74169362}" type="slidenum">
              <a:rPr lang="de-DE" smtClean="0"/>
              <a:pPr>
                <a:defRPr/>
              </a:pPr>
              <a:t>33</a:t>
            </a:fld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65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36407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 txBox="1">
            <a:spLocks/>
          </p:cNvSpPr>
          <p:nvPr userDrawn="1"/>
        </p:nvSpPr>
        <p:spPr>
          <a:xfrm>
            <a:off x="252413" y="6453188"/>
            <a:ext cx="719137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algn="ctr" rtl="0" eaLnBrk="0" fontAlgn="auto" hangingPunct="0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4848" y="908720"/>
            <a:ext cx="4038600" cy="495801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65848" y="908720"/>
            <a:ext cx="4038600" cy="495801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035345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2390" y="908720"/>
            <a:ext cx="8640089" cy="532859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252389" y="260649"/>
            <a:ext cx="8640089" cy="64807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+mj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Folie </a:t>
            </a:r>
            <a:fld id="{CF390CDB-B68A-4459-8798-7A7F15C8F37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9274676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Folie </a:t>
            </a:r>
            <a:fld id="{D01307CE-DCCB-4AC7-9E36-C6F97D399FA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578014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17488" y="6470650"/>
            <a:ext cx="4464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fontAlgn="auto" hangingPunct="0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759575" y="6467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Folie </a:t>
            </a:r>
            <a:fld id="{A0D24446-4859-4512-BC0C-6A773B71AE6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28" name="Textfeld 9"/>
          <p:cNvSpPr txBox="1">
            <a:spLocks noChangeArrowheads="1"/>
          </p:cNvSpPr>
          <p:nvPr/>
        </p:nvSpPr>
        <p:spPr bwMode="auto">
          <a:xfrm>
            <a:off x="223838" y="260350"/>
            <a:ext cx="8696325" cy="57626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endParaRPr lang="de-DE" altLang="de-DE" sz="2800" b="1" dirty="0">
              <a:latin typeface="Arial" charset="0"/>
            </a:endParaRPr>
          </a:p>
        </p:txBody>
      </p:sp>
      <p:pic>
        <p:nvPicPr>
          <p:cNvPr id="1029" name="Bild 8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17488" y="6345238"/>
            <a:ext cx="8712200" cy="3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1" r:id="rId3"/>
    <p:sldLayoutId id="2147483752" r:id="rId4"/>
  </p:sldLayoutIdLst>
  <p:transition spd="med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F7F7F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257300" indent="-342900" algn="l" rtl="0" fontAlgn="base">
        <a:spcBef>
          <a:spcPct val="20000"/>
        </a:spcBef>
        <a:spcAft>
          <a:spcPct val="0"/>
        </a:spcAft>
        <a:buClr>
          <a:srgbClr val="7F7F7F"/>
        </a:buClr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ctrTitle"/>
          </p:nvPr>
        </p:nvSpPr>
        <p:spPr bwMode="auto">
          <a:xfrm>
            <a:off x="395288" y="1341438"/>
            <a:ext cx="8424862" cy="2738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b="1" dirty="0" smtClean="0"/>
              <a:t>Schallgeschwindigkeitsbestimmung</a:t>
            </a:r>
            <a:r>
              <a:rPr lang="de-DE" altLang="de-DE" dirty="0" smtClean="0"/>
              <a:t> durch Reflexion an einer Hauswand</a:t>
            </a:r>
            <a:br>
              <a:rPr lang="de-DE" altLang="de-DE" dirty="0" smtClean="0"/>
            </a:br>
            <a:r>
              <a:rPr lang="de-DE" altLang="de-DE" dirty="0" smtClean="0"/>
              <a:t>mithilfe der </a:t>
            </a:r>
            <a:r>
              <a:rPr lang="de-DE" altLang="de-DE" b="1" dirty="0" smtClean="0"/>
              <a:t>App „Schallanalysator“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31913" y="4437063"/>
            <a:ext cx="6400800" cy="1439862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Dr. Markus Ziegler</a:t>
            </a:r>
          </a:p>
          <a:p>
            <a:pPr>
              <a:defRPr/>
            </a:pPr>
            <a:r>
              <a:rPr lang="de-DE" dirty="0" smtClean="0"/>
              <a:t>Januar 2022</a:t>
            </a:r>
            <a:endParaRPr lang="de-DE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smtClean="0"/>
              <a:t>Versuchsaufbau, Versuchsdurchführung und prinzipielles Ablesen der Schalllaufzeit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Prinzipielles Vorgehen bei der Arbeit mit dem </a:t>
            </a:r>
            <a:r>
              <a:rPr lang="de-DE" dirty="0" smtClean="0"/>
              <a:t>Speicheroszilloskop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Ausführliche Anleitung zum Ablesen der Schalllaufzeit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Inhalt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8484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smtClean="0"/>
              <a:t>Versuchsaufbau, Versuchsdurchführung und prinzipielles Ablesen der Schalllaufzeit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Prinzipielles Vorgehen bei der Arbeit mit dem </a:t>
            </a: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Speicheroszilloskop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Ausführliche Anleitung zum Ablesen der Schalllaufzeit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Inhalt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43172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Versuchsaufbau und Versuchsdurchführung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02984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  <p:sp>
        <p:nvSpPr>
          <p:cNvPr id="5125" name="Textfeld 5"/>
          <p:cNvSpPr txBox="1">
            <a:spLocks noChangeArrowheads="1"/>
          </p:cNvSpPr>
          <p:nvPr/>
        </p:nvSpPr>
        <p:spPr bwMode="auto">
          <a:xfrm>
            <a:off x="323850" y="1124744"/>
            <a:ext cx="4248150" cy="147732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buFont typeface="Calibri" pitchFamily="34" charset="0"/>
              <a:buAutoNum type="arabicPeriod"/>
            </a:pPr>
            <a:r>
              <a:rPr lang="de-DE" altLang="de-DE" sz="1800" dirty="0" smtClean="0">
                <a:latin typeface="Arial" charset="0"/>
              </a:rPr>
              <a:t>Hocker wird im Abstand von ca. </a:t>
            </a:r>
            <a:br>
              <a:rPr lang="de-DE" altLang="de-DE" sz="1800" dirty="0" smtClean="0">
                <a:latin typeface="Arial" charset="0"/>
              </a:rPr>
            </a:br>
            <a:r>
              <a:rPr lang="de-DE" altLang="de-DE" sz="1800" dirty="0" smtClean="0">
                <a:latin typeface="Arial" charset="0"/>
              </a:rPr>
              <a:t>8 m bis 10 m vor einer Hauswand aufgestellt. In der Umgebung sollten sich sonst keine weiteren großen Gegenstände befinden.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08720"/>
            <a:ext cx="3808495" cy="5076000"/>
          </a:xfrm>
        </p:spPr>
      </p:pic>
      <p:sp>
        <p:nvSpPr>
          <p:cNvPr id="10" name="Textfeld 5"/>
          <p:cNvSpPr txBox="1">
            <a:spLocks noChangeArrowheads="1"/>
          </p:cNvSpPr>
          <p:nvPr/>
        </p:nvSpPr>
        <p:spPr bwMode="auto">
          <a:xfrm>
            <a:off x="326802" y="3429000"/>
            <a:ext cx="4248150" cy="120032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buFont typeface="+mj-lt"/>
              <a:buAutoNum type="arabicPeriod" startAt="2"/>
            </a:pPr>
            <a:r>
              <a:rPr lang="de-DE" altLang="de-DE" sz="1800" dirty="0" smtClean="0">
                <a:latin typeface="Arial" charset="0"/>
              </a:rPr>
              <a:t>Smartphone/</a:t>
            </a:r>
            <a:r>
              <a:rPr lang="de-DE" altLang="de-DE" sz="1800" dirty="0" err="1" smtClean="0">
                <a:latin typeface="Arial" charset="0"/>
              </a:rPr>
              <a:t>Tablet</a:t>
            </a:r>
            <a:r>
              <a:rPr lang="de-DE" altLang="de-DE" sz="1800" dirty="0" smtClean="0">
                <a:latin typeface="Arial" charset="0"/>
              </a:rPr>
              <a:t> wird auf den Hocker gelegt. Anschließend wird der Abstand </a:t>
            </a:r>
            <a:r>
              <a:rPr lang="de-DE" altLang="de-DE" sz="1800" dirty="0">
                <a:latin typeface="Arial" charset="0"/>
              </a:rPr>
              <a:t>zwischen Hauswand und </a:t>
            </a:r>
            <a:r>
              <a:rPr lang="de-DE" altLang="de-DE" sz="1800" dirty="0" smtClean="0">
                <a:latin typeface="Arial" charset="0"/>
              </a:rPr>
              <a:t>Mikrofon genau vermessen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nhaltsplatzhalter 2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11225"/>
            <a:ext cx="3998490" cy="5329238"/>
          </a:xfrm>
        </p:spPr>
      </p:pic>
      <p:sp>
        <p:nvSpPr>
          <p:cNvPr id="512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Versuchsaufbau und Versuchsdurchführung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02984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  <p:sp>
        <p:nvSpPr>
          <p:cNvPr id="5125" name="Textfeld 5"/>
          <p:cNvSpPr txBox="1">
            <a:spLocks noChangeArrowheads="1"/>
          </p:cNvSpPr>
          <p:nvPr/>
        </p:nvSpPr>
        <p:spPr bwMode="auto">
          <a:xfrm>
            <a:off x="323850" y="911225"/>
            <a:ext cx="8568952" cy="147732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buFont typeface="+mj-lt"/>
              <a:buAutoNum type="arabicPeriod" startAt="3"/>
            </a:pPr>
            <a:r>
              <a:rPr lang="de-DE" altLang="de-DE" sz="1800" dirty="0" smtClean="0">
                <a:latin typeface="Arial" charset="0"/>
              </a:rPr>
              <a:t>Abstand zwischen Holzklappe und Mikrofon: ca. 3 bis 4 m</a:t>
            </a:r>
            <a:br>
              <a:rPr lang="de-DE" altLang="de-DE" sz="1800" dirty="0" smtClean="0">
                <a:latin typeface="Arial" charset="0"/>
              </a:rPr>
            </a:br>
            <a:r>
              <a:rPr lang="de-DE" altLang="de-DE" sz="1800" dirty="0" smtClean="0">
                <a:latin typeface="Arial" charset="0"/>
              </a:rPr>
              <a:t>Holzklappe und </a:t>
            </a:r>
            <a:r>
              <a:rPr lang="de-DE" altLang="de-DE" sz="1800" dirty="0" smtClean="0">
                <a:latin typeface="Arial" charset="0"/>
              </a:rPr>
              <a:t>Smartphone</a:t>
            </a:r>
            <a:r>
              <a:rPr lang="de-DE" altLang="de-DE" sz="1800" dirty="0" smtClean="0">
                <a:latin typeface="Arial" charset="0"/>
              </a:rPr>
              <a:t> </a:t>
            </a:r>
            <a:r>
              <a:rPr lang="de-DE" altLang="de-DE" sz="1800" dirty="0" smtClean="0">
                <a:latin typeface="Arial" charset="0"/>
              </a:rPr>
              <a:t>liegen auf einer zur Wand senkrechten Geraden. </a:t>
            </a:r>
            <a:r>
              <a:rPr lang="de-DE" altLang="de-DE" sz="1800" dirty="0" smtClean="0">
                <a:latin typeface="Arial" charset="0"/>
              </a:rPr>
              <a:t/>
            </a:r>
            <a:br>
              <a:rPr lang="de-DE" altLang="de-DE" sz="1800" dirty="0" smtClean="0">
                <a:latin typeface="Arial" charset="0"/>
              </a:rPr>
            </a:br>
            <a:r>
              <a:rPr lang="de-DE" altLang="de-DE" sz="1800" dirty="0" smtClean="0">
                <a:latin typeface="Arial" charset="0"/>
              </a:rPr>
              <a:t>´→ </a:t>
            </a:r>
            <a:r>
              <a:rPr lang="de-DE" altLang="de-DE" sz="1800" dirty="0" smtClean="0">
                <a:latin typeface="Arial" charset="0"/>
              </a:rPr>
              <a:t>Holzklappe sollte auf Höhe </a:t>
            </a:r>
            <a:r>
              <a:rPr lang="de-DE" altLang="de-DE" sz="1800" dirty="0" smtClean="0">
                <a:latin typeface="Arial" charset="0"/>
              </a:rPr>
              <a:t>des </a:t>
            </a:r>
            <a:r>
              <a:rPr lang="de-DE" altLang="de-DE" sz="1800" dirty="0" err="1" smtClean="0">
                <a:latin typeface="Arial" charset="0"/>
              </a:rPr>
              <a:t>Smartphones</a:t>
            </a:r>
            <a:r>
              <a:rPr lang="de-DE" altLang="de-DE" sz="1800" dirty="0" smtClean="0">
                <a:latin typeface="Arial" charset="0"/>
              </a:rPr>
              <a:t>/</a:t>
            </a:r>
            <a:r>
              <a:rPr lang="de-DE" altLang="de-DE" sz="1800" dirty="0" err="1" smtClean="0">
                <a:latin typeface="Arial" charset="0"/>
              </a:rPr>
              <a:t>Tablets</a:t>
            </a:r>
            <a:r>
              <a:rPr lang="de-DE" altLang="de-DE" sz="1800" dirty="0" smtClean="0">
                <a:latin typeface="Arial" charset="0"/>
              </a:rPr>
              <a:t> gehalten werden</a:t>
            </a:r>
            <a:endParaRPr lang="de-DE" altLang="de-DE" sz="1800" dirty="0">
              <a:latin typeface="Arial" charset="0"/>
            </a:endParaRPr>
          </a:p>
          <a:p>
            <a:pPr>
              <a:buFont typeface="Calibri" pitchFamily="34" charset="0"/>
              <a:buAutoNum type="arabicPeriod" startAt="3"/>
            </a:pPr>
            <a:r>
              <a:rPr lang="de-DE" altLang="de-DE" sz="1800" dirty="0">
                <a:latin typeface="Arial" charset="0"/>
              </a:rPr>
              <a:t>App „Schallanalysator“ wird im </a:t>
            </a:r>
            <a:r>
              <a:rPr lang="de-DE" altLang="de-DE" sz="1800" dirty="0" smtClean="0">
                <a:latin typeface="Arial" charset="0"/>
              </a:rPr>
              <a:t>Aufnahmemodus </a:t>
            </a:r>
            <a:r>
              <a:rPr lang="de-DE" altLang="de-DE" sz="1800" dirty="0">
                <a:latin typeface="Arial" charset="0"/>
              </a:rPr>
              <a:t/>
            </a:r>
            <a:br>
              <a:rPr lang="de-DE" altLang="de-DE" sz="1800" dirty="0">
                <a:latin typeface="Arial" charset="0"/>
              </a:rPr>
            </a:br>
            <a:r>
              <a:rPr lang="de-DE" altLang="de-DE" sz="1800" dirty="0">
                <a:latin typeface="Arial" charset="0"/>
              </a:rPr>
              <a:t>„Erweiterte Messung schnell (max. 60 s)“ gestartet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1979712" y="2300110"/>
            <a:ext cx="1296144" cy="552826"/>
          </a:xfrm>
          <a:prstGeom prst="straightConnector1">
            <a:avLst/>
          </a:prstGeom>
          <a:ln w="38100">
            <a:solidFill>
              <a:srgbClr val="FF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7" name="Textfeld 8"/>
          <p:cNvSpPr txBox="1">
            <a:spLocks noChangeArrowheads="1"/>
          </p:cNvSpPr>
          <p:nvPr/>
        </p:nvSpPr>
        <p:spPr bwMode="auto">
          <a:xfrm>
            <a:off x="322064" y="2708920"/>
            <a:ext cx="3598863" cy="120032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buFont typeface="+mj-lt"/>
              <a:buAutoNum type="arabicPeriod" startAt="5"/>
            </a:pPr>
            <a:r>
              <a:rPr lang="de-DE" altLang="de-DE" sz="1800" dirty="0">
                <a:latin typeface="Arial" charset="0"/>
              </a:rPr>
              <a:t>Holzklappe wird </a:t>
            </a:r>
            <a:r>
              <a:rPr lang="de-DE" altLang="de-DE" sz="1800" dirty="0" smtClean="0">
                <a:latin typeface="Arial" charset="0"/>
              </a:rPr>
              <a:t>3-mal </a:t>
            </a:r>
            <a:r>
              <a:rPr lang="de-DE" altLang="de-DE" sz="1800" dirty="0">
                <a:latin typeface="Arial" charset="0"/>
              </a:rPr>
              <a:t>nacheinander im Abstand von ca. </a:t>
            </a:r>
            <a:r>
              <a:rPr lang="de-DE" altLang="de-DE" sz="1800" dirty="0" smtClean="0">
                <a:latin typeface="Arial" charset="0"/>
              </a:rPr>
              <a:t>1-2  Sekunden kräftig betätigt</a:t>
            </a:r>
            <a:endParaRPr lang="de-DE" altLang="de-DE" sz="1800" dirty="0">
              <a:latin typeface="Arial" charset="0"/>
            </a:endParaRPr>
          </a:p>
        </p:txBody>
      </p:sp>
      <p:sp>
        <p:nvSpPr>
          <p:cNvPr id="5129" name="Textfeld 13"/>
          <p:cNvSpPr txBox="1">
            <a:spLocks noChangeArrowheads="1"/>
          </p:cNvSpPr>
          <p:nvPr/>
        </p:nvSpPr>
        <p:spPr bwMode="auto">
          <a:xfrm>
            <a:off x="326430" y="4293096"/>
            <a:ext cx="3844925" cy="646331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buFont typeface="+mj-lt"/>
              <a:buAutoNum type="arabicPeriod" startAt="6"/>
            </a:pPr>
            <a:r>
              <a:rPr lang="de-DE" altLang="de-DE" sz="1800" dirty="0">
                <a:latin typeface="Arial" charset="0"/>
              </a:rPr>
              <a:t>Aufnahme wird durch „Stopp“ beendet</a:t>
            </a:r>
          </a:p>
        </p:txBody>
      </p:sp>
      <p:sp>
        <p:nvSpPr>
          <p:cNvPr id="11" name="Textfeld 13"/>
          <p:cNvSpPr txBox="1">
            <a:spLocks noChangeArrowheads="1"/>
          </p:cNvSpPr>
          <p:nvPr/>
        </p:nvSpPr>
        <p:spPr bwMode="auto">
          <a:xfrm>
            <a:off x="323850" y="5441642"/>
            <a:ext cx="8568952" cy="646331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buFont typeface="+mj-lt"/>
              <a:buAutoNum type="arabicPeriod" startAt="7"/>
            </a:pPr>
            <a:r>
              <a:rPr lang="de-DE" altLang="de-DE" sz="1800" dirty="0" smtClean="0">
                <a:latin typeface="Arial" charset="0"/>
              </a:rPr>
              <a:t>Versuchsauwertung: Bestimmung der Schalllaufzeit durch Ablesen des Speicheroszilloskops der App „Schallanalysator“ </a:t>
            </a:r>
            <a:endParaRPr lang="de-DE" altLang="de-DE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3768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747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  Dr. Markus Ziegler</a:t>
            </a:r>
            <a:endParaRPr lang="de-DE" dirty="0"/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5839048" y="3501010"/>
            <a:ext cx="3197448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2. Teil-Peak entsteht durch den an der Wand reflektierten Schall, wenn dieser am Mikrofon ankommt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H="1" flipV="1">
            <a:off x="5940152" y="2689612"/>
            <a:ext cx="1368152" cy="811398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207533" y="1844824"/>
            <a:ext cx="3528392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1. Teil-Peak entsteht wenn der von der Holzklappe erzeugte Schall am Mikrofon ankommt 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>
            <a:off x="3735925" y="2670304"/>
            <a:ext cx="620051" cy="19308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1763688" y="945372"/>
            <a:ext cx="5616624" cy="46166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dirty="0" smtClean="0">
                <a:latin typeface="Arial" charset="0"/>
              </a:rPr>
              <a:t>Prinzipielles Ablesen der Schalllaufzeit</a:t>
            </a:r>
          </a:p>
        </p:txBody>
      </p:sp>
      <p:sp>
        <p:nvSpPr>
          <p:cNvPr id="17" name="Textfeld 5"/>
          <p:cNvSpPr txBox="1">
            <a:spLocks noChangeArrowheads="1"/>
          </p:cNvSpPr>
          <p:nvPr/>
        </p:nvSpPr>
        <p:spPr bwMode="auto">
          <a:xfrm>
            <a:off x="4211960" y="1539549"/>
            <a:ext cx="2088232" cy="461665"/>
          </a:xfrm>
          <a:prstGeom prst="rect">
            <a:avLst/>
          </a:prstGeom>
          <a:solidFill>
            <a:srgbClr val="00B0F0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dirty="0" smtClean="0">
                <a:latin typeface="Arial" charset="0"/>
              </a:rPr>
              <a:t>Doppel-Peak</a:t>
            </a:r>
          </a:p>
        </p:txBody>
      </p:sp>
      <p:cxnSp>
        <p:nvCxnSpPr>
          <p:cNvPr id="18" name="Gerade Verbindung mit Pfeil 17"/>
          <p:cNvCxnSpPr/>
          <p:nvPr/>
        </p:nvCxnSpPr>
        <p:spPr>
          <a:xfrm flipH="1">
            <a:off x="4572000" y="1991560"/>
            <a:ext cx="621835" cy="285312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>
            <a:off x="5148064" y="2001214"/>
            <a:ext cx="690984" cy="275658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9032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747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  Dr. Markus Ziegler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245" name="Textfeld 5"/>
              <p:cNvSpPr txBox="1">
                <a:spLocks noChangeArrowheads="1"/>
              </p:cNvSpPr>
              <p:nvPr/>
            </p:nvSpPr>
            <p:spPr bwMode="auto">
              <a:xfrm>
                <a:off x="683568" y="911790"/>
                <a:ext cx="7704856" cy="46166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r>
                  <a:rPr lang="de-DE" altLang="de-DE" dirty="0" smtClean="0">
                    <a:latin typeface="Arial" charset="0"/>
                  </a:rPr>
                  <a:t>Prinzipielle Bestimmung der Schalllaufzeit </a:t>
                </a:r>
                <a14:m>
                  <m:oMath xmlns:m="http://schemas.openxmlformats.org/officeDocument/2006/math">
                    <m:r>
                      <a:rPr lang="de-DE" altLang="de-DE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de-DE" altLang="de-DE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de-DE" altLang="de-DE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de-DE" altLang="de-DE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de-DE" altLang="de-DE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altLang="de-DE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de-DE" altLang="de-DE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de-DE" altLang="de-DE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de-DE" altLang="de-DE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de-DE" altLang="de-DE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de-DE" altLang="de-DE" dirty="0" smtClean="0">
                    <a:latin typeface="Arial" charset="0"/>
                  </a:rPr>
                  <a:t>:</a:t>
                </a:r>
              </a:p>
            </p:txBody>
          </p:sp>
        </mc:Choice>
        <mc:Fallback>
          <p:sp>
            <p:nvSpPr>
              <p:cNvPr id="10245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911790"/>
                <a:ext cx="770485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106" t="-7792" b="-2987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Gerade Verbindung 16"/>
          <p:cNvCxnSpPr/>
          <p:nvPr/>
        </p:nvCxnSpPr>
        <p:spPr>
          <a:xfrm>
            <a:off x="4391980" y="1732491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5940152" y="1732491"/>
            <a:ext cx="0" cy="40357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3878019" y="5157192"/>
                <a:ext cx="5388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de-DE" b="1" dirty="0" smtClean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019" y="5157192"/>
                <a:ext cx="538865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feld 23"/>
              <p:cNvSpPr txBox="1"/>
              <p:nvPr/>
            </p:nvSpPr>
            <p:spPr>
              <a:xfrm>
                <a:off x="5501188" y="5151438"/>
                <a:ext cx="5388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de-DE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de-DE" b="1" dirty="0" smtClean="0"/>
              </a:p>
            </p:txBody>
          </p:sp>
        </mc:Choice>
        <mc:Fallback>
          <p:sp>
            <p:nvSpPr>
              <p:cNvPr id="24" name="Textfeld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188" y="5151438"/>
                <a:ext cx="538865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Gerade Verbindung mit Pfeil 22"/>
          <p:cNvCxnSpPr/>
          <p:nvPr/>
        </p:nvCxnSpPr>
        <p:spPr>
          <a:xfrm>
            <a:off x="4466373" y="5681420"/>
            <a:ext cx="1401771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feld 27"/>
              <p:cNvSpPr txBox="1"/>
              <p:nvPr/>
            </p:nvSpPr>
            <p:spPr>
              <a:xfrm>
                <a:off x="4880416" y="5613103"/>
                <a:ext cx="5736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de-DE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𝒕</m:t>
                      </m:r>
                    </m:oMath>
                  </m:oMathPara>
                </a14:m>
                <a:endParaRPr lang="de-DE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feld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416" y="5613103"/>
                <a:ext cx="573683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7261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Versuchsaufbau, Versuchsdurchführung und prinzipielles Ablesen der Schalllaufzeit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Prinzipielles Vorgehen bei der Arbeit mit dem </a:t>
            </a:r>
            <a:r>
              <a:rPr lang="de-DE" dirty="0" smtClean="0"/>
              <a:t>Speicheroszilloskop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Ausführliche Anleitung zum Ablesen der Schalllaufzeit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Inhalt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237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Prinzipielles Arbeiten mit dem Speicheroszilloskop:</a:t>
            </a:r>
          </a:p>
          <a:p>
            <a:r>
              <a:rPr lang="de-DE" sz="2400" b="1" dirty="0" smtClean="0"/>
              <a:t>Überblick </a:t>
            </a:r>
            <a:r>
              <a:rPr lang="de-DE" sz="2400" b="1" dirty="0" smtClean="0"/>
              <a:t>erhalten </a:t>
            </a:r>
            <a:r>
              <a:rPr lang="de-DE" sz="2400" b="1" dirty="0" smtClean="0"/>
              <a:t>durch </a:t>
            </a:r>
          </a:p>
          <a:p>
            <a:pPr lvl="1"/>
            <a:r>
              <a:rPr lang="de-DE" sz="2000" dirty="0" smtClean="0"/>
              <a:t>Zusammenschieben des Schaubildes entlang der </a:t>
            </a:r>
            <a:r>
              <a:rPr lang="de-DE" sz="2000" b="1" dirty="0" smtClean="0"/>
              <a:t>Zeitachse</a:t>
            </a:r>
            <a:r>
              <a:rPr lang="de-DE" sz="2000" dirty="0" smtClean="0"/>
              <a:t> (verkleinern)</a:t>
            </a:r>
          </a:p>
          <a:p>
            <a:pPr lvl="1"/>
            <a:r>
              <a:rPr lang="de-DE" sz="2000" dirty="0"/>
              <a:t>a</a:t>
            </a:r>
            <a:r>
              <a:rPr lang="de-DE" sz="2000" dirty="0" smtClean="0"/>
              <a:t>nschließendes Verschieben des Schaubildes nach rechts, um zum gewünschten Peak zu gelangen</a:t>
            </a:r>
          </a:p>
          <a:p>
            <a:pPr lvl="1"/>
            <a:r>
              <a:rPr lang="de-DE" sz="2000" dirty="0" smtClean="0"/>
              <a:t>Zusammenschieben des Schaubildes entlang der </a:t>
            </a:r>
            <a:r>
              <a:rPr lang="de-DE" sz="2000" b="1" dirty="0" smtClean="0"/>
              <a:t>Druckachse</a:t>
            </a:r>
            <a:r>
              <a:rPr lang="de-DE" sz="2000" dirty="0" smtClean="0"/>
              <a:t>, bis </a:t>
            </a:r>
            <a:r>
              <a:rPr lang="de-DE" sz="2000" b="1" dirty="0" smtClean="0"/>
              <a:t>3 </a:t>
            </a:r>
            <a:r>
              <a:rPr lang="de-DE" sz="2000" b="1" dirty="0" err="1" smtClean="0"/>
              <a:t>Pa</a:t>
            </a:r>
            <a:r>
              <a:rPr lang="de-DE" sz="2000" b="1" dirty="0" smtClean="0"/>
              <a:t> </a:t>
            </a:r>
            <a:r>
              <a:rPr lang="de-DE" sz="2000" dirty="0" smtClean="0"/>
              <a:t>auf der </a:t>
            </a:r>
            <a:r>
              <a:rPr lang="de-DE" sz="2000" b="1" dirty="0" smtClean="0"/>
              <a:t>Druckachse</a:t>
            </a:r>
            <a:r>
              <a:rPr lang="de-DE" sz="2000" dirty="0" smtClean="0"/>
              <a:t> erscheint. Grund: Trennung der Peaks und Unterdrückung von Störgeräuschen</a:t>
            </a:r>
          </a:p>
          <a:p>
            <a:r>
              <a:rPr lang="de-DE" sz="2400" b="1" dirty="0" smtClean="0"/>
              <a:t>Ablesen eines genauen Zeitpunkts durch</a:t>
            </a:r>
          </a:p>
          <a:p>
            <a:pPr lvl="1"/>
            <a:r>
              <a:rPr lang="de-DE" sz="2000" dirty="0"/>
              <a:t>g</a:t>
            </a:r>
            <a:r>
              <a:rPr lang="de-DE" sz="2000" dirty="0" smtClean="0"/>
              <a:t>eeignete Festlegung des Zoomzentrums </a:t>
            </a:r>
          </a:p>
          <a:p>
            <a:pPr lvl="1"/>
            <a:r>
              <a:rPr lang="de-DE" sz="2000" dirty="0"/>
              <a:t>a</a:t>
            </a:r>
            <a:r>
              <a:rPr lang="de-DE" sz="2000" dirty="0" smtClean="0"/>
              <a:t>nschließendes Auseinanderziehen des Schaubildes (vergrößern) entlang der Zeitachse</a:t>
            </a:r>
          </a:p>
          <a:p>
            <a:pPr lvl="1"/>
            <a:r>
              <a:rPr lang="de-DE" sz="2000" dirty="0" smtClean="0"/>
              <a:t>Anschließendes Verschieben des Zoomzentrums auf die gesuchte Stelle und Ablesen des Zeitpunktes</a:t>
            </a:r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altLang="de-DE" dirty="0"/>
              <a:t>Versuchsauswertung: Bestimmung Schalllaufzeit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08312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Versuchsaufbau, Versuchsdurchführung und prinzipielles Ablesen der Schalllaufzeit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Prinzipielles Vorgehen bei der Arbeit mit dem </a:t>
            </a: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Speicheroszilloskop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Ausführliche Anleitung zum Ablesen der Schalllaufzeit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Inhalt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47980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6788" y="1541463"/>
            <a:ext cx="7213599" cy="4063999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02984" cy="365125"/>
          </a:xfrm>
        </p:spPr>
        <p:txBody>
          <a:bodyPr/>
          <a:lstStyle/>
          <a:p>
            <a:pPr>
              <a:defRPr/>
            </a:pPr>
            <a:r>
              <a:rPr lang="de-DE" altLang="de-DE" dirty="0" smtClean="0"/>
              <a:t>Schallgeschwindigkeitsbestimmung </a:t>
            </a:r>
            <a:r>
              <a:rPr lang="de-DE" altLang="de-DE" dirty="0"/>
              <a:t>durch Reflexion an </a:t>
            </a:r>
            <a:r>
              <a:rPr lang="de-DE" altLang="de-DE" dirty="0" smtClean="0"/>
              <a:t>einer Hauswand mithilfe </a:t>
            </a:r>
            <a:r>
              <a:rPr lang="de-DE" altLang="de-DE" dirty="0"/>
              <a:t>der App „Schallanalysator</a:t>
            </a:r>
            <a:r>
              <a:rPr lang="de-DE" altLang="de-DE" dirty="0" smtClean="0"/>
              <a:t>“</a:t>
            </a:r>
            <a:r>
              <a:rPr lang="de-DE" altLang="de-DE" b="1" dirty="0" smtClean="0"/>
              <a:t>	                          </a:t>
            </a:r>
            <a:r>
              <a:rPr lang="de-DE" altLang="de-DE" dirty="0" smtClean="0"/>
              <a:t>Dr. Markus Ziegler</a:t>
            </a:r>
            <a:endParaRPr lang="de-DE" dirty="0"/>
          </a:p>
        </p:txBody>
      </p:sp>
      <p:sp>
        <p:nvSpPr>
          <p:cNvPr id="6149" name="Textfeld 5"/>
          <p:cNvSpPr txBox="1">
            <a:spLocks noChangeArrowheads="1"/>
          </p:cNvSpPr>
          <p:nvPr/>
        </p:nvSpPr>
        <p:spPr bwMode="auto">
          <a:xfrm>
            <a:off x="1403648" y="1047750"/>
            <a:ext cx="6337300" cy="15684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Um die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3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gesuchten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Doppel-Peaks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erkennen zu können, muss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das Schaubild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zunächst entlang der Zeitachse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komplett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zusammengeschoben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werden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51" y="1525589"/>
            <a:ext cx="7213599" cy="4063999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altLang="de-DE" dirty="0"/>
              <a:t>Schallgeschwindigkeitsbestimmung durch Reflexion an einer Hauswand mithilfe der App „Schallanalysator“</a:t>
            </a:r>
            <a:r>
              <a:rPr lang="de-DE" altLang="de-DE" b="1" dirty="0"/>
              <a:t>	                          </a:t>
            </a:r>
            <a:r>
              <a:rPr lang="de-DE" altLang="de-DE" dirty="0"/>
              <a:t>Dr. Markus </a:t>
            </a:r>
            <a:r>
              <a:rPr lang="de-DE" altLang="de-DE" dirty="0" smtClean="0"/>
              <a:t>Ziegler</a:t>
            </a:r>
            <a:endParaRPr lang="de-DE" dirty="0"/>
          </a:p>
        </p:txBody>
      </p:sp>
      <p:sp>
        <p:nvSpPr>
          <p:cNvPr id="7173" name="Textfeld 5"/>
          <p:cNvSpPr txBox="1">
            <a:spLocks noChangeArrowheads="1"/>
          </p:cNvSpPr>
          <p:nvPr/>
        </p:nvSpPr>
        <p:spPr bwMode="auto">
          <a:xfrm>
            <a:off x="1403648" y="1052736"/>
            <a:ext cx="6337300" cy="15684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Um die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3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gesuchten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Doppel-Peaks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erkennen zu können, muss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das Schaubild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zunächst entlang der Zeitachse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komplett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zusammengeschoben werden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691680" y="4869160"/>
            <a:ext cx="5844183" cy="720428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DE" dirty="0"/>
          </a:p>
        </p:txBody>
      </p:sp>
      <p:sp>
        <p:nvSpPr>
          <p:cNvPr id="9" name="Pfeil nach links 8"/>
          <p:cNvSpPr/>
          <p:nvPr/>
        </p:nvSpPr>
        <p:spPr>
          <a:xfrm>
            <a:off x="2699792" y="4869160"/>
            <a:ext cx="4320480" cy="7207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de-DE" dirty="0" smtClean="0"/>
              <a:t>Streichen mit einem Finger</a:t>
            </a:r>
            <a:endParaRPr lang="de-DE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nhaltsplatzhalt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6788" y="1541463"/>
            <a:ext cx="7213599" cy="4063999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Dr. Markus Ziegler</a:t>
            </a:r>
            <a:endParaRPr lang="de-DE" dirty="0"/>
          </a:p>
        </p:txBody>
      </p:sp>
      <p:sp>
        <p:nvSpPr>
          <p:cNvPr id="9221" name="Textfeld 5"/>
          <p:cNvSpPr txBox="1">
            <a:spLocks noChangeArrowheads="1"/>
          </p:cNvSpPr>
          <p:nvPr/>
        </p:nvSpPr>
        <p:spPr bwMode="auto">
          <a:xfrm>
            <a:off x="1445121" y="1049846"/>
            <a:ext cx="6337300" cy="15684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Um die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3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gesuchten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Doppel-Peaks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erkennen zu können, muss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das Schaubild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zunächst entlang der Zeitachse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komplett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zusammengeschoben werden 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691680" y="4869160"/>
            <a:ext cx="5844183" cy="720428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DE" dirty="0"/>
          </a:p>
        </p:txBody>
      </p:sp>
      <p:sp>
        <p:nvSpPr>
          <p:cNvPr id="9" name="Pfeil nach links 8"/>
          <p:cNvSpPr/>
          <p:nvPr/>
        </p:nvSpPr>
        <p:spPr>
          <a:xfrm>
            <a:off x="2915816" y="4883029"/>
            <a:ext cx="4032448" cy="7207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de-DE" dirty="0" smtClean="0"/>
              <a:t>Streichen mit einem Finger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2843808" y="2924175"/>
            <a:ext cx="6151562" cy="12017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Zusammenschieben solange wiederholen, </a:t>
            </a:r>
          </a:p>
          <a:p>
            <a:pPr eaLnBrk="0" hangingPunct="0"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bis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sich die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Einheit auf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der Zeitachse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nicht mehr ändert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nhaltsplatzhalt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6788" y="1541463"/>
            <a:ext cx="7213598" cy="4063999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02984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1403648" y="1047750"/>
            <a:ext cx="6337300" cy="15684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Um die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3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gesuchten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Doppel-Peaks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erkennen zu können, muss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das Schaubild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zunächst entlang der Zeitachse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komplett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zusammengeschoben werden 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496517" y="5443226"/>
            <a:ext cx="615156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Hierbei wird im Regelfall die Kurve zunächst unsichtbar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nhaltsplatzhalt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6788" y="1541463"/>
            <a:ext cx="7213598" cy="4063999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1133469" y="980728"/>
            <a:ext cx="6949070" cy="83099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Das Schaubild wird nun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verschoben,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bis </a:t>
            </a:r>
          </a:p>
          <a:p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die gesuchten 3 Doppel-Peaks sichtbar werden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" name="Pfeil nach rechts 2"/>
          <p:cNvSpPr/>
          <p:nvPr/>
        </p:nvSpPr>
        <p:spPr>
          <a:xfrm>
            <a:off x="2483768" y="2672916"/>
            <a:ext cx="4464496" cy="936104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Streichen mit einem Finger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691680" y="1916832"/>
            <a:ext cx="5832648" cy="2952328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92722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51933"/>
            <a:ext cx="7213599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747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539552" y="913556"/>
            <a:ext cx="7848872" cy="83099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Dies sind  die gesuchten 3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Doppel-Peaks, die durch das</a:t>
            </a:r>
            <a:br>
              <a:rPr lang="de-DE" altLang="de-DE" dirty="0" smtClean="0">
                <a:solidFill>
                  <a:schemeClr val="bg1"/>
                </a:solidFill>
                <a:latin typeface="Arial" charset="0"/>
              </a:rPr>
            </a:b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3-malige Betätigen der Holzklappe entstanden sind</a:t>
            </a:r>
            <a:endParaRPr lang="de-DE" altLang="de-DE" dirty="0" smtClean="0">
              <a:solidFill>
                <a:schemeClr val="bg1"/>
              </a:solidFill>
              <a:latin typeface="Arial" charset="0"/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2267744" y="1700808"/>
            <a:ext cx="0" cy="288032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3419872" y="1685468"/>
            <a:ext cx="0" cy="304056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>
            <a:stCxn id="10245" idx="2"/>
          </p:cNvCxnSpPr>
          <p:nvPr/>
        </p:nvCxnSpPr>
        <p:spPr>
          <a:xfrm>
            <a:off x="4463988" y="1744553"/>
            <a:ext cx="36004" cy="244287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5924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9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1475656" y="908720"/>
            <a:ext cx="6337300" cy="83099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Nun wird das Zoom-Zentrum eingeschaltet und auf den ersten Doppel-Peak geschoben</a:t>
            </a:r>
          </a:p>
        </p:txBody>
      </p:sp>
      <p:sp>
        <p:nvSpPr>
          <p:cNvPr id="2" name="Rechteck 1"/>
          <p:cNvSpPr/>
          <p:nvPr/>
        </p:nvSpPr>
        <p:spPr>
          <a:xfrm>
            <a:off x="4757460" y="2204864"/>
            <a:ext cx="2808312" cy="100811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Zoom-Zentrum ZZ einschalten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6277050" y="3137400"/>
            <a:ext cx="1463302" cy="939672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/>
        </p:nvSpPr>
        <p:spPr>
          <a:xfrm>
            <a:off x="971600" y="5157192"/>
            <a:ext cx="4176464" cy="100811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Zoom-Zentrum ZZ  mit einem Finger auf ersten Doppel-Peak schieben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 flipH="1" flipV="1">
            <a:off x="2267744" y="4365104"/>
            <a:ext cx="576064" cy="792088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9451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42030"/>
            <a:ext cx="7213598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02984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899592" y="980728"/>
            <a:ext cx="7416824" cy="46166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Der ausgewählte Doppel-Peak wird nun vergrößert</a:t>
            </a:r>
          </a:p>
        </p:txBody>
      </p:sp>
      <p:sp>
        <p:nvSpPr>
          <p:cNvPr id="6" name="Rechteck 5"/>
          <p:cNvSpPr/>
          <p:nvPr/>
        </p:nvSpPr>
        <p:spPr>
          <a:xfrm>
            <a:off x="1619672" y="4869160"/>
            <a:ext cx="5888021" cy="720080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Pfeil nach rechts 6"/>
          <p:cNvSpPr/>
          <p:nvPr/>
        </p:nvSpPr>
        <p:spPr>
          <a:xfrm>
            <a:off x="2915816" y="4869160"/>
            <a:ext cx="4104455" cy="6480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Streichen mit einem Finger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86507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747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323528" y="5373216"/>
            <a:ext cx="3528392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Teil-Peak des einlaufenden Schalls</a:t>
            </a:r>
          </a:p>
        </p:txBody>
      </p:sp>
      <p:cxnSp>
        <p:nvCxnSpPr>
          <p:cNvPr id="3" name="Gerade Verbindung mit Pfeil 2"/>
          <p:cNvCxnSpPr/>
          <p:nvPr/>
        </p:nvCxnSpPr>
        <p:spPr>
          <a:xfrm flipV="1">
            <a:off x="1763688" y="3501008"/>
            <a:ext cx="1440160" cy="1919024"/>
          </a:xfrm>
          <a:prstGeom prst="straightConnector1">
            <a:avLst/>
          </a:prstGeom>
          <a:ln w="57150">
            <a:solidFill>
              <a:schemeClr val="tx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4220344" y="5301208"/>
            <a:ext cx="3528392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Teil-Peak des reflektierten Schalls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4788024" y="3501008"/>
            <a:ext cx="900100" cy="1800200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5"/>
          <p:cNvSpPr txBox="1">
            <a:spLocks noChangeArrowheads="1"/>
          </p:cNvSpPr>
          <p:nvPr/>
        </p:nvSpPr>
        <p:spPr bwMode="auto">
          <a:xfrm>
            <a:off x="683568" y="968304"/>
            <a:ext cx="7920880" cy="46166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/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Ergebnis des bisherigen Zoomens entlang der Zeitachse </a:t>
            </a:r>
          </a:p>
        </p:txBody>
      </p:sp>
    </p:spTree>
    <p:extLst>
      <p:ext uri="{BB962C8B-B14F-4D97-AF65-F5344CB8AC3E}">
        <p14:creationId xmlns:p14="http://schemas.microsoft.com/office/powerpoint/2010/main" val="1555426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539552" y="908720"/>
            <a:ext cx="8424936" cy="83099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Besseres Trennen der Teil-Peaks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und Unterdrückung von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Störgeräuschen durch Zusammenschieben der Druckachse</a:t>
            </a:r>
          </a:p>
        </p:txBody>
      </p:sp>
      <p:sp>
        <p:nvSpPr>
          <p:cNvPr id="8" name="Pfeil nach rechts 7"/>
          <p:cNvSpPr/>
          <p:nvPr/>
        </p:nvSpPr>
        <p:spPr>
          <a:xfrm>
            <a:off x="-214739" y="3212976"/>
            <a:ext cx="3096344" cy="756084"/>
          </a:xfrm>
          <a:prstGeom prst="rightArrow">
            <a:avLst/>
          </a:prstGeom>
          <a:solidFill>
            <a:srgbClr val="CCFF33"/>
          </a:solidFill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Streichen ein Finger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936080" y="1844824"/>
            <a:ext cx="827608" cy="3744416"/>
          </a:xfrm>
          <a:prstGeom prst="rect">
            <a:avLst/>
          </a:prstGeom>
          <a:noFill/>
          <a:ln w="57150">
            <a:solidFill>
              <a:srgbClr val="CCFF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02087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539552" y="908720"/>
            <a:ext cx="8424936" cy="83099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Besseres Trennen der Teil-Peaks </a:t>
            </a: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und Unterdrückung von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Störgeräuschen durch Zusammenschieben der Druckachse</a:t>
            </a:r>
          </a:p>
        </p:txBody>
      </p:sp>
      <p:sp>
        <p:nvSpPr>
          <p:cNvPr id="8" name="Pfeil nach rechts 7"/>
          <p:cNvSpPr/>
          <p:nvPr/>
        </p:nvSpPr>
        <p:spPr>
          <a:xfrm>
            <a:off x="-214739" y="3212976"/>
            <a:ext cx="3096344" cy="756084"/>
          </a:xfrm>
          <a:prstGeom prst="rightArrow">
            <a:avLst/>
          </a:prstGeom>
          <a:solidFill>
            <a:srgbClr val="CCFF33"/>
          </a:solidFill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Streichen ein Finger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936080" y="1844824"/>
            <a:ext cx="827608" cy="3744416"/>
          </a:xfrm>
          <a:prstGeom prst="rect">
            <a:avLst/>
          </a:prstGeom>
          <a:noFill/>
          <a:ln w="57150">
            <a:solidFill>
              <a:srgbClr val="CCFF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5"/>
          <p:cNvSpPr txBox="1">
            <a:spLocks noChangeArrowheads="1"/>
          </p:cNvSpPr>
          <p:nvPr/>
        </p:nvSpPr>
        <p:spPr bwMode="auto">
          <a:xfrm>
            <a:off x="1907705" y="5173741"/>
            <a:ext cx="4896544" cy="830997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Solange streichen, bis 3 </a:t>
            </a:r>
            <a:r>
              <a:rPr lang="de-DE" altLang="de-DE" dirty="0" err="1" smtClean="0">
                <a:solidFill>
                  <a:schemeClr val="bg1"/>
                </a:solidFill>
                <a:latin typeface="Arial" charset="0"/>
              </a:rPr>
              <a:t>Pa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 auf der Druckachse erscheint</a:t>
            </a:r>
          </a:p>
        </p:txBody>
      </p:sp>
      <p:cxnSp>
        <p:nvCxnSpPr>
          <p:cNvPr id="3" name="Gerade Verbindung mit Pfeil 2"/>
          <p:cNvCxnSpPr/>
          <p:nvPr/>
        </p:nvCxnSpPr>
        <p:spPr>
          <a:xfrm flipH="1" flipV="1">
            <a:off x="1547664" y="1988840"/>
            <a:ext cx="1656184" cy="3184901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1133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755576" y="894290"/>
            <a:ext cx="756084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Anfangszeitpunkt des Teil-Peaks des einlaufenden Schalls soll nun exakt bestimmt werden</a:t>
            </a:r>
          </a:p>
        </p:txBody>
      </p:sp>
      <p:cxnSp>
        <p:nvCxnSpPr>
          <p:cNvPr id="3" name="Gerade Verbindung mit Pfeil 2"/>
          <p:cNvCxnSpPr>
            <a:stCxn id="10245" idx="2"/>
          </p:cNvCxnSpPr>
          <p:nvPr/>
        </p:nvCxnSpPr>
        <p:spPr>
          <a:xfrm flipH="1">
            <a:off x="3203848" y="1725287"/>
            <a:ext cx="1332148" cy="1271665"/>
          </a:xfrm>
          <a:prstGeom prst="straightConnector1">
            <a:avLst/>
          </a:prstGeom>
          <a:ln w="57150">
            <a:solidFill>
              <a:schemeClr val="tx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5605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755576" y="922307"/>
            <a:ext cx="756084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Anfangszeitpunkt des Teil-Peaks des einlaufenden Schalls soll bestimmt werden</a:t>
            </a:r>
          </a:p>
        </p:txBody>
      </p:sp>
      <p:cxnSp>
        <p:nvCxnSpPr>
          <p:cNvPr id="6" name="Gerade Verbindung mit Pfeil 5"/>
          <p:cNvCxnSpPr>
            <a:stCxn id="11" idx="1"/>
          </p:cNvCxnSpPr>
          <p:nvPr/>
        </p:nvCxnSpPr>
        <p:spPr>
          <a:xfrm flipH="1" flipV="1">
            <a:off x="4283968" y="3789040"/>
            <a:ext cx="743827" cy="72008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5027795" y="2522220"/>
            <a:ext cx="2880320" cy="2677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Verschieben des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Zoomzentrums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 den Anfang des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Teil-Peaks durch Ziehen mit einem Finger am quadratischen Griff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Gerade Verbindung mit Pfeil 11"/>
          <p:cNvCxnSpPr/>
          <p:nvPr/>
        </p:nvCxnSpPr>
        <p:spPr>
          <a:xfrm flipH="1" flipV="1">
            <a:off x="3203848" y="2924944"/>
            <a:ext cx="1895956" cy="531774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1302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3" y="1525243"/>
            <a:ext cx="7213594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2123728" y="980728"/>
            <a:ext cx="489654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Anfang des Teil-Peaks vergrößern</a:t>
            </a:r>
          </a:p>
        </p:txBody>
      </p:sp>
      <p:sp>
        <p:nvSpPr>
          <p:cNvPr id="6" name="Rechteck 5"/>
          <p:cNvSpPr/>
          <p:nvPr/>
        </p:nvSpPr>
        <p:spPr>
          <a:xfrm>
            <a:off x="1691680" y="4869160"/>
            <a:ext cx="5829887" cy="720080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Pfeil nach rechts 6"/>
          <p:cNvSpPr/>
          <p:nvPr/>
        </p:nvSpPr>
        <p:spPr>
          <a:xfrm>
            <a:off x="3131840" y="4869160"/>
            <a:ext cx="4032448" cy="6480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Streichen mit einem Finger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900283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7" y="1540669"/>
            <a:ext cx="7213592" cy="4063996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1259632" y="980728"/>
            <a:ext cx="698477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Zoomzentrum auf Anfang des Teil-Peaks setzen </a:t>
            </a:r>
          </a:p>
        </p:txBody>
      </p:sp>
      <p:sp>
        <p:nvSpPr>
          <p:cNvPr id="8" name="Textfeld 5"/>
          <p:cNvSpPr txBox="1">
            <a:spLocks noChangeArrowheads="1"/>
          </p:cNvSpPr>
          <p:nvPr/>
        </p:nvSpPr>
        <p:spPr bwMode="auto">
          <a:xfrm>
            <a:off x="635968" y="3645024"/>
            <a:ext cx="2880320" cy="2677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Verschieben des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Zoomzentrums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 den Anfang des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Teil-Peaks durch Ziehen mit einem Finger am quadratischen Griff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3516288" y="3320988"/>
            <a:ext cx="623664" cy="756084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V="1">
            <a:off x="3419872" y="3717032"/>
            <a:ext cx="936104" cy="864096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2764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7" y="1540669"/>
            <a:ext cx="7213592" cy="4063995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216827" y="1124744"/>
            <a:ext cx="4176464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>
                <a:latin typeface="Arial" charset="0"/>
              </a:rPr>
              <a:t>Anfangszeitpunkt des </a:t>
            </a:r>
            <a:r>
              <a:rPr lang="de-DE" altLang="de-DE" dirty="0" smtClean="0">
                <a:latin typeface="Arial" charset="0"/>
              </a:rPr>
              <a:t>Teil-Peaks </a:t>
            </a:r>
            <a:r>
              <a:rPr lang="de-DE" altLang="de-DE" dirty="0">
                <a:latin typeface="Arial" charset="0"/>
              </a:rPr>
              <a:t>des einlaufenden Schalls </a:t>
            </a:r>
            <a:r>
              <a:rPr lang="de-DE" altLang="de-DE" dirty="0" smtClean="0">
                <a:latin typeface="Arial" charset="0"/>
              </a:rPr>
              <a:t>ablesen und notieren</a:t>
            </a:r>
            <a:endParaRPr lang="de-DE" altLang="de-DE" dirty="0">
              <a:latin typeface="Arial" charset="0"/>
            </a:endParaRPr>
          </a:p>
        </p:txBody>
      </p:sp>
      <p:cxnSp>
        <p:nvCxnSpPr>
          <p:cNvPr id="9" name="Gerade Verbindung mit Pfeil 8"/>
          <p:cNvCxnSpPr/>
          <p:nvPr/>
        </p:nvCxnSpPr>
        <p:spPr>
          <a:xfrm>
            <a:off x="2195736" y="2325073"/>
            <a:ext cx="2197555" cy="2184047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0720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9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747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755576" y="908719"/>
            <a:ext cx="756084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Nun soll der Anfangszeitpunkt des Teil-Peaks des </a:t>
            </a:r>
            <a:r>
              <a:rPr lang="de-DE" altLang="de-DE" b="1" dirty="0" smtClean="0">
                <a:latin typeface="Arial" charset="0"/>
              </a:rPr>
              <a:t>reflektierten</a:t>
            </a:r>
            <a:r>
              <a:rPr lang="de-DE" altLang="de-DE" dirty="0" smtClean="0">
                <a:latin typeface="Arial" charset="0"/>
              </a:rPr>
              <a:t> Schalls bestimmt werden</a:t>
            </a:r>
          </a:p>
        </p:txBody>
      </p:sp>
      <p:sp>
        <p:nvSpPr>
          <p:cNvPr id="10" name="Rechteck 9"/>
          <p:cNvSpPr/>
          <p:nvPr/>
        </p:nvSpPr>
        <p:spPr>
          <a:xfrm>
            <a:off x="1691680" y="4869160"/>
            <a:ext cx="5844183" cy="720428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de-DE" dirty="0"/>
          </a:p>
        </p:txBody>
      </p:sp>
      <p:sp>
        <p:nvSpPr>
          <p:cNvPr id="13" name="Pfeil nach links 12"/>
          <p:cNvSpPr/>
          <p:nvPr/>
        </p:nvSpPr>
        <p:spPr>
          <a:xfrm>
            <a:off x="2339752" y="4797152"/>
            <a:ext cx="4896545" cy="7207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de-DE" dirty="0" smtClean="0"/>
              <a:t>Streichen mit einem Finger</a:t>
            </a:r>
            <a:endParaRPr lang="de-DE" dirty="0"/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755576" y="1844824"/>
            <a:ext cx="756084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Um den Teil-Peak des reflektierten Schalls erkennen zu können, wird das Schaubild zunächst entlang der Zeitachse zusammengeschoben, bis dieser Teil-Peak erkennbar </a:t>
            </a:r>
            <a:r>
              <a:rPr lang="de-DE" altLang="de-DE" dirty="0" smtClean="0">
                <a:latin typeface="Arial" charset="0"/>
              </a:rPr>
              <a:t>wird</a:t>
            </a:r>
            <a:endParaRPr lang="de-DE" altLang="de-DE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401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747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755576" y="911790"/>
            <a:ext cx="756084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Anfangszeitpunkt des Teil-Peaks des reflektierten Schalls bestimmen</a:t>
            </a: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4572000" y="5229200"/>
            <a:ext cx="30963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Teil-Peak des reflektierten Schalls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H="1" flipV="1">
            <a:off x="5940152" y="3429000"/>
            <a:ext cx="72008" cy="1800200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7809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9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747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539552" y="908720"/>
            <a:ext cx="756084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>
                <a:latin typeface="Arial" charset="0"/>
              </a:rPr>
              <a:t>Zoomzentrum auf Anfang </a:t>
            </a:r>
            <a:r>
              <a:rPr lang="de-DE" altLang="de-DE" dirty="0" smtClean="0">
                <a:latin typeface="Arial" charset="0"/>
              </a:rPr>
              <a:t>des Teil-Peaks des reflektierten Schalls setzen</a:t>
            </a: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4572000" y="5229200"/>
            <a:ext cx="30963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Teil-Peak des reflektierten Schalls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V="1">
            <a:off x="5941261" y="3645024"/>
            <a:ext cx="0" cy="1584176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5"/>
          <p:cNvSpPr txBox="1">
            <a:spLocks noChangeArrowheads="1"/>
          </p:cNvSpPr>
          <p:nvPr/>
        </p:nvSpPr>
        <p:spPr bwMode="auto">
          <a:xfrm>
            <a:off x="539552" y="3356992"/>
            <a:ext cx="2880320" cy="26776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Verschieben des Zoom-Zentrums an den Anfang des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neuen Teil-Peaks durch Ziehen mit einem Finger am quadratischen Griff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Gerade Verbindung mit Pfeil 16"/>
          <p:cNvCxnSpPr/>
          <p:nvPr/>
        </p:nvCxnSpPr>
        <p:spPr>
          <a:xfrm flipV="1">
            <a:off x="3275856" y="3501008"/>
            <a:ext cx="2664296" cy="1296144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V="1">
            <a:off x="2627784" y="4136504"/>
            <a:ext cx="1740685" cy="828092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6754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747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791580" y="908720"/>
            <a:ext cx="756084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>
                <a:latin typeface="Arial" charset="0"/>
              </a:rPr>
              <a:t>Zoomzentrum auf Anfang des </a:t>
            </a:r>
            <a:r>
              <a:rPr lang="de-DE" altLang="de-DE" dirty="0" smtClean="0">
                <a:latin typeface="Arial" charset="0"/>
              </a:rPr>
              <a:t>Teil-Peaks </a:t>
            </a:r>
            <a:r>
              <a:rPr lang="de-DE" altLang="de-DE" dirty="0">
                <a:latin typeface="Arial" charset="0"/>
              </a:rPr>
              <a:t>des reflektierten Schalls </a:t>
            </a:r>
            <a:r>
              <a:rPr lang="de-DE" altLang="de-DE" dirty="0" smtClean="0">
                <a:latin typeface="Arial" charset="0"/>
              </a:rPr>
              <a:t>setzen</a:t>
            </a:r>
            <a:endParaRPr lang="de-DE" altLang="de-DE" dirty="0">
              <a:latin typeface="Arial" charset="0"/>
            </a:endParaRP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4572000" y="5229200"/>
            <a:ext cx="30963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Teil-Peak des reflektierten Schalls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H="1" flipV="1">
            <a:off x="5796136" y="4293096"/>
            <a:ext cx="72008" cy="936104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2415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540669"/>
            <a:ext cx="7213598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747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827584" y="908720"/>
            <a:ext cx="756084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Anfang </a:t>
            </a:r>
            <a:r>
              <a:rPr lang="de-DE" altLang="de-DE" dirty="0">
                <a:latin typeface="Arial" charset="0"/>
              </a:rPr>
              <a:t>des </a:t>
            </a:r>
            <a:r>
              <a:rPr lang="de-DE" altLang="de-DE" dirty="0" smtClean="0">
                <a:latin typeface="Arial" charset="0"/>
              </a:rPr>
              <a:t>Teil-Peaks </a:t>
            </a:r>
            <a:r>
              <a:rPr lang="de-DE" altLang="de-DE" dirty="0">
                <a:latin typeface="Arial" charset="0"/>
              </a:rPr>
              <a:t>des reflektierten Schalls </a:t>
            </a:r>
            <a:r>
              <a:rPr lang="de-DE" altLang="de-DE" b="1" dirty="0" smtClean="0">
                <a:latin typeface="Arial" charset="0"/>
              </a:rPr>
              <a:t>vergrößern</a:t>
            </a:r>
            <a:endParaRPr lang="de-DE" altLang="de-DE" b="1" dirty="0">
              <a:latin typeface="Arial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691680" y="4869160"/>
            <a:ext cx="5829887" cy="720080"/>
          </a:xfrm>
          <a:prstGeom prst="rect">
            <a:avLst/>
          </a:prstGeom>
          <a:noFill/>
          <a:ln w="57150">
            <a:solidFill>
              <a:srgbClr val="FF2F2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Pfeil nach rechts 8"/>
          <p:cNvSpPr/>
          <p:nvPr/>
        </p:nvSpPr>
        <p:spPr>
          <a:xfrm>
            <a:off x="3059832" y="4869160"/>
            <a:ext cx="4320479" cy="6480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Streichen mit einem Finger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63604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8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611560" y="919973"/>
            <a:ext cx="792088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 smtClean="0">
                <a:latin typeface="Arial" charset="0"/>
              </a:rPr>
              <a:t>Zoomzentrum auf Anfang </a:t>
            </a:r>
            <a:r>
              <a:rPr lang="de-DE" altLang="de-DE" dirty="0">
                <a:latin typeface="Arial" charset="0"/>
              </a:rPr>
              <a:t>des </a:t>
            </a:r>
            <a:r>
              <a:rPr lang="de-DE" altLang="de-DE" dirty="0" smtClean="0">
                <a:latin typeface="Arial" charset="0"/>
              </a:rPr>
              <a:t>Teil-Peaks </a:t>
            </a:r>
            <a:r>
              <a:rPr lang="de-DE" altLang="de-DE" dirty="0">
                <a:latin typeface="Arial" charset="0"/>
              </a:rPr>
              <a:t>des reflektierten </a:t>
            </a:r>
            <a:r>
              <a:rPr lang="de-DE" altLang="de-DE" dirty="0" smtClean="0">
                <a:latin typeface="Arial" charset="0"/>
              </a:rPr>
              <a:t>Schalls setzen </a:t>
            </a:r>
            <a:r>
              <a:rPr lang="de-DE" altLang="de-DE" dirty="0" smtClean="0">
                <a:latin typeface="Arial" charset="0"/>
              </a:rPr>
              <a:t>(</a:t>
            </a:r>
            <a:r>
              <a:rPr lang="de-DE" altLang="de-DE" dirty="0" smtClean="0">
                <a:latin typeface="Arial" charset="0"/>
              </a:rPr>
              <a:t>eventuell weiter vergrößern) </a:t>
            </a:r>
            <a:endParaRPr lang="de-DE" altLang="de-DE" dirty="0">
              <a:latin typeface="Arial" charset="0"/>
            </a:endParaRPr>
          </a:p>
        </p:txBody>
      </p:sp>
      <p:sp>
        <p:nvSpPr>
          <p:cNvPr id="8" name="Textfeld 5"/>
          <p:cNvSpPr txBox="1">
            <a:spLocks noChangeArrowheads="1"/>
          </p:cNvSpPr>
          <p:nvPr/>
        </p:nvSpPr>
        <p:spPr bwMode="auto">
          <a:xfrm>
            <a:off x="539552" y="3356992"/>
            <a:ext cx="2880320" cy="26776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Verschieben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Zoomzentrums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 den Anfang des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Teil-Peaks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durch Ziehen mit einem Finger am quadratischen Griff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3263363" y="3356992"/>
            <a:ext cx="2100725" cy="720080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3263363" y="4149080"/>
            <a:ext cx="1524661" cy="324036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8377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5" y="1540669"/>
            <a:ext cx="7213596" cy="4063997"/>
          </a:xfrm>
          <a:ln>
            <a:solidFill>
              <a:schemeClr val="tx1"/>
            </a:solidFill>
          </a:ln>
        </p:spPr>
      </p:pic>
      <p:sp>
        <p:nvSpPr>
          <p:cNvPr id="10243" name="Titel 2"/>
          <p:cNvSpPr>
            <a:spLocks noGrp="1"/>
          </p:cNvSpPr>
          <p:nvPr>
            <p:ph type="ctrTitle"/>
          </p:nvPr>
        </p:nvSpPr>
        <p:spPr bwMode="auto">
          <a:xfrm>
            <a:off x="252413" y="260350"/>
            <a:ext cx="864076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altLang="de-DE" dirty="0" smtClean="0"/>
              <a:t>Versuchsauswertung: Bestimmung Schalllaufzeit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Dr. Markus Ziegler</a:t>
            </a:r>
            <a:endParaRPr lang="de-DE" dirty="0"/>
          </a:p>
        </p:txBody>
      </p:sp>
      <p:sp>
        <p:nvSpPr>
          <p:cNvPr id="10245" name="Textfeld 5"/>
          <p:cNvSpPr txBox="1">
            <a:spLocks noChangeArrowheads="1"/>
          </p:cNvSpPr>
          <p:nvPr/>
        </p:nvSpPr>
        <p:spPr bwMode="auto">
          <a:xfrm>
            <a:off x="683568" y="1198868"/>
            <a:ext cx="2952328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de-DE" altLang="de-DE" dirty="0">
                <a:latin typeface="Arial" charset="0"/>
              </a:rPr>
              <a:t>Anfangszeitpunkt des </a:t>
            </a:r>
            <a:r>
              <a:rPr lang="de-DE" altLang="de-DE" dirty="0" smtClean="0">
                <a:latin typeface="Arial" charset="0"/>
              </a:rPr>
              <a:t>Teil-Peaks </a:t>
            </a:r>
            <a:r>
              <a:rPr lang="de-DE" altLang="de-DE" dirty="0">
                <a:latin typeface="Arial" charset="0"/>
              </a:rPr>
              <a:t>des </a:t>
            </a:r>
            <a:r>
              <a:rPr lang="de-DE" altLang="de-DE" dirty="0" smtClean="0">
                <a:latin typeface="Arial" charset="0"/>
              </a:rPr>
              <a:t>reflektierten </a:t>
            </a:r>
            <a:r>
              <a:rPr lang="de-DE" altLang="de-DE" dirty="0">
                <a:latin typeface="Arial" charset="0"/>
              </a:rPr>
              <a:t>Schalls ablesen und </a:t>
            </a:r>
            <a:r>
              <a:rPr lang="de-DE" altLang="de-DE" dirty="0" smtClean="0">
                <a:latin typeface="Arial" charset="0"/>
              </a:rPr>
              <a:t>notieren</a:t>
            </a:r>
            <a:endParaRPr lang="de-DE" altLang="de-DE" dirty="0">
              <a:latin typeface="Arial" charset="0"/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3491880" y="2168364"/>
            <a:ext cx="864096" cy="2268748"/>
          </a:xfrm>
          <a:prstGeom prst="straightConnector1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0892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de-DE" dirty="0" smtClean="0"/>
                  <a:t>Durch Differenzbildung der vorher bestimmten Zeitpunkte kann nun die Schalllaufzeit berechnet werden:</a:t>
                </a:r>
              </a:p>
              <a:p>
                <a:pPr marL="0" indent="0">
                  <a:buNone/>
                </a:pPr>
                <a:endParaRPr lang="de-DE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de-DE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de-DE" b="0" i="1" smtClean="0">
                          <a:latin typeface="Cambria Math"/>
                          <a:ea typeface="Cambria Math"/>
                        </a:rPr>
                        <m:t>=1025,15 </m:t>
                      </m:r>
                      <m:r>
                        <m:rPr>
                          <m:nor/>
                        </m:rPr>
                        <a:rPr lang="de-DE" b="0" i="0" smtClean="0">
                          <a:latin typeface="Cambria Math"/>
                          <a:ea typeface="Cambria Math"/>
                        </a:rPr>
                        <m:t>ms</m:t>
                      </m:r>
                      <m:r>
                        <a:rPr lang="de-DE" b="0" i="1" smtClean="0">
                          <a:latin typeface="Cambria Math"/>
                          <a:ea typeface="Cambria Math"/>
                        </a:rPr>
                        <m:t> −973,05 </m:t>
                      </m:r>
                      <m:r>
                        <m:rPr>
                          <m:nor/>
                        </m:rPr>
                        <a:rPr lang="de-DE" b="0" i="0" smtClean="0">
                          <a:latin typeface="Cambria Math"/>
                          <a:ea typeface="Cambria Math"/>
                        </a:rPr>
                        <m:t>ms</m:t>
                      </m:r>
                      <m:r>
                        <a:rPr lang="de-DE" b="0" i="1" smtClean="0">
                          <a:latin typeface="Cambria Math"/>
                          <a:ea typeface="Cambria Math"/>
                        </a:rPr>
                        <m:t>=52, 10 </m:t>
                      </m:r>
                      <m:r>
                        <m:rPr>
                          <m:nor/>
                        </m:rPr>
                        <a:rPr lang="de-DE" b="0" i="0" smtClean="0">
                          <a:latin typeface="Cambria Math"/>
                          <a:ea typeface="Cambria Math"/>
                        </a:rPr>
                        <m:t>ms</m:t>
                      </m:r>
                    </m:oMath>
                  </m:oMathPara>
                </a14:m>
                <a:endParaRPr lang="de-DE" dirty="0" smtClean="0"/>
              </a:p>
              <a:p>
                <a:pPr marL="0" indent="0">
                  <a:buNone/>
                </a:pPr>
                <a:endParaRPr lang="de-DE" dirty="0"/>
              </a:p>
              <a:p>
                <a:r>
                  <a:rPr lang="de-DE" dirty="0" smtClean="0"/>
                  <a:t>Mit den restlichen </a:t>
                </a:r>
                <a:r>
                  <a:rPr lang="de-DE" dirty="0"/>
                  <a:t>2</a:t>
                </a:r>
                <a:r>
                  <a:rPr lang="de-DE" dirty="0" smtClean="0"/>
                  <a:t> Peaks kann ebenso verfahren werden</a:t>
                </a:r>
                <a:endParaRPr lang="de-DE" dirty="0"/>
              </a:p>
              <a:p>
                <a:r>
                  <a:rPr lang="de-DE" dirty="0" smtClean="0"/>
                  <a:t>Bei diesem Beispiel war das Mikrofon 8,78 m von der Wand entfernt. Der Schall legte also die Strecke 17,56 m in der Zeit 52,10 </a:t>
                </a:r>
                <a:r>
                  <a:rPr lang="de-DE" dirty="0" err="1" smtClean="0"/>
                  <a:t>ms</a:t>
                </a:r>
                <a:r>
                  <a:rPr lang="de-DE" dirty="0" smtClean="0"/>
                  <a:t> zurück</a:t>
                </a:r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2" name="Inhaltsplatzhalt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1199" t="-1144" r="-35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altLang="de-DE" dirty="0"/>
              <a:t>Versuchsauswertung: Bestimmung Schalllaufzeit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17488" y="6470650"/>
            <a:ext cx="8674992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Schallgeschwindigkeitsbestimmung durch Reflexion an einer Hauswand mithilfe der App „Schallanalysator“                                         Dr. Markus Ziegler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6864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ZP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2015-04-05 G8 BP 2016 Physik-Leitperspektiven-pbK-ibK" id="{6D46AD23-E355-604C-B451-29306F04266A}" vid="{4DAB78A5-37DC-6748-8711-6A30687A6D40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Powerpoint_ZPG</Template>
  <TotalTime>0</TotalTime>
  <Words>1518</Words>
  <Application>Microsoft Office PowerPoint</Application>
  <PresentationFormat>Bildschirmpräsentation (4:3)</PresentationFormat>
  <Paragraphs>174</Paragraphs>
  <Slides>34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35" baseType="lpstr">
      <vt:lpstr>Powerpoint_ZPG</vt:lpstr>
      <vt:lpstr>Schallgeschwindigkeitsbestimmung durch Reflexion an einer Hauswand mithilfe der App „Schallanalysator“</vt:lpstr>
      <vt:lpstr>Inhalt</vt:lpstr>
      <vt:lpstr>Inhalt</vt:lpstr>
      <vt:lpstr>Versuchsaufbau und Versuchsdurchführung</vt:lpstr>
      <vt:lpstr>Versuchsaufbau und Versuchsdurchführung</vt:lpstr>
      <vt:lpstr>Versuchsauswertung: Bestimmung Schalllaufzeit</vt:lpstr>
      <vt:lpstr>Versuchsauswertung: Bestimmung Schalllaufzeit</vt:lpstr>
      <vt:lpstr>Inhalt</vt:lpstr>
      <vt:lpstr>Versuchsauswertung: Bestimmung Schalllaufzeit</vt:lpstr>
      <vt:lpstr>Inhalt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  <vt:lpstr>Versuchsauswertung: Bestimmung Schalllaufzeit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Schallgeschwindigkeitsbestimmung durch Reflexion an einer Hauswand mithilfe der App „Schallanalysator“</dc:title>
  <dc:subject>PowerPoint-Präsentation</dc:subject>
  <dc:creator>Markus Ziegler</dc:creator>
  <cp:lastModifiedBy>Ziegler</cp:lastModifiedBy>
  <cp:revision>105</cp:revision>
  <cp:lastPrinted>2014-11-07T09:42:53Z</cp:lastPrinted>
  <dcterms:created xsi:type="dcterms:W3CDTF">2015-11-16T09:15:35Z</dcterms:created>
  <dcterms:modified xsi:type="dcterms:W3CDTF">2022-01-29T16:02:54Z</dcterms:modified>
</cp:coreProperties>
</file>