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bookmarkIdSeed="2">
  <p:sldMasterIdLst>
    <p:sldMasterId id="2147483741" r:id="rId1"/>
  </p:sldMasterIdLst>
  <p:notesMasterIdLst>
    <p:notesMasterId r:id="rId15"/>
  </p:notesMasterIdLst>
  <p:handoutMasterIdLst>
    <p:handoutMasterId r:id="rId16"/>
  </p:handoutMasterIdLst>
  <p:sldIdLst>
    <p:sldId id="258" r:id="rId2"/>
    <p:sldId id="456" r:id="rId3"/>
    <p:sldId id="458" r:id="rId4"/>
    <p:sldId id="459" r:id="rId5"/>
    <p:sldId id="460" r:id="rId6"/>
    <p:sldId id="461" r:id="rId7"/>
    <p:sldId id="511" r:id="rId8"/>
    <p:sldId id="512" r:id="rId9"/>
    <p:sldId id="513" r:id="rId10"/>
    <p:sldId id="514" r:id="rId11"/>
    <p:sldId id="462" r:id="rId12"/>
    <p:sldId id="463" r:id="rId13"/>
    <p:sldId id="510" r:id="rId14"/>
  </p:sldIdLst>
  <p:sldSz cx="9144000" cy="6858000" type="screen4x3"/>
  <p:notesSz cx="6864350" cy="999648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>
          <p15:clr>
            <a:srgbClr val="A4A3A4"/>
          </p15:clr>
        </p15:guide>
        <p15:guide id="2" orient="horz" pos="2069">
          <p15:clr>
            <a:srgbClr val="A4A3A4"/>
          </p15:clr>
        </p15:guide>
        <p15:guide id="3" orient="horz" pos="1570">
          <p15:clr>
            <a:srgbClr val="A4A3A4"/>
          </p15:clr>
        </p15:guide>
        <p15:guide id="4" orient="horz" pos="2568">
          <p15:clr>
            <a:srgbClr val="A4A3A4"/>
          </p15:clr>
        </p15:guide>
        <p15:guide id="5" orient="horz" pos="3022">
          <p15:clr>
            <a:srgbClr val="A4A3A4"/>
          </p15:clr>
        </p15:guide>
        <p15:guide id="6" orient="horz" pos="3566">
          <p15:clr>
            <a:srgbClr val="A4A3A4"/>
          </p15:clr>
        </p15:guide>
        <p15:guide id="7" pos="29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  <p15:guide id="3" orient="horz" pos="3149">
          <p15:clr>
            <a:srgbClr val="A4A3A4"/>
          </p15:clr>
        </p15:guide>
        <p15:guide id="4" pos="216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ollrath, Carmen (KM)" initials="Vo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33CC33"/>
    <a:srgbClr val="FF2F2F"/>
    <a:srgbClr val="008000"/>
    <a:srgbClr val="6600FF"/>
    <a:srgbClr val="99CC00"/>
    <a:srgbClr val="CCFF33"/>
    <a:srgbClr val="FFCC66"/>
    <a:srgbClr val="00FF9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29" autoAdjust="0"/>
    <p:restoredTop sz="93617" autoAdjust="0"/>
  </p:normalViewPr>
  <p:slideViewPr>
    <p:cSldViewPr>
      <p:cViewPr varScale="1">
        <p:scale>
          <a:sx n="98" d="100"/>
          <a:sy n="98" d="100"/>
        </p:scale>
        <p:origin x="1486" y="34"/>
      </p:cViewPr>
      <p:guideLst>
        <p:guide orient="horz" pos="1071"/>
        <p:guide orient="horz" pos="2069"/>
        <p:guide orient="horz" pos="1570"/>
        <p:guide orient="horz" pos="2568"/>
        <p:guide orient="horz" pos="3022"/>
        <p:guide orient="horz" pos="3566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>
        <p:scale>
          <a:sx n="150" d="100"/>
          <a:sy n="150" d="100"/>
        </p:scale>
        <p:origin x="-756" y="4296"/>
      </p:cViewPr>
      <p:guideLst>
        <p:guide orient="horz" pos="3127"/>
        <p:guide pos="2142"/>
        <p:guide orient="horz" pos="3149"/>
        <p:guide pos="216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44064" y="583137"/>
            <a:ext cx="1029560" cy="154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000" i="1">
                <a:latin typeface="Arial" charset="0"/>
              </a:defRPr>
            </a:lvl1pPr>
          </a:lstStyle>
          <a:p>
            <a:r>
              <a:rPr lang="de-DE" dirty="0"/>
              <a:t>Titel des Vortrags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144063" y="9330063"/>
            <a:ext cx="2384159" cy="154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000" i="1">
                <a:latin typeface="Arial" charset="0"/>
              </a:defRPr>
            </a:lvl1pPr>
          </a:lstStyle>
          <a:p>
            <a:r>
              <a:rPr lang="de-DE" dirty="0"/>
              <a:t>Vortragender, Anlass, 1. Dezember 2003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081591" y="9330063"/>
            <a:ext cx="600577" cy="154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000" i="1">
                <a:latin typeface="Arial" charset="0"/>
              </a:defRPr>
            </a:lvl1pPr>
          </a:lstStyle>
          <a:p>
            <a:r>
              <a:rPr lang="de-DE" dirty="0"/>
              <a:t>Seite </a:t>
            </a:r>
            <a:fld id="{0A490618-A23A-42F9-955E-4E131AB85C2F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613458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9300"/>
            <a:ext cx="5000625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44066" y="4748337"/>
            <a:ext cx="4576233" cy="449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Textformatierung des Masters zu bearbeiten.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64703" y="284796"/>
            <a:ext cx="600577" cy="154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000" i="1">
                <a:latin typeface="Arial" charset="0"/>
              </a:defRPr>
            </a:lvl1pPr>
          </a:lstStyle>
          <a:p>
            <a:r>
              <a:rPr lang="de-DE" dirty="0"/>
              <a:t>Seite </a:t>
            </a:r>
            <a:fld id="{F8FF1768-1DF2-410F-ABF6-E09C1CB8A556}" type="slidenum">
              <a:rPr lang="de-DE"/>
              <a:pPr/>
              <a:t>‹Nr.›</a:t>
            </a:fld>
            <a:endParaRPr lang="de-DE" dirty="0"/>
          </a:p>
        </p:txBody>
      </p:sp>
      <p:sp>
        <p:nvSpPr>
          <p:cNvPr id="3" name="Kopfzeilenplatzhalter 2"/>
          <p:cNvSpPr>
            <a:spLocks noGrp="1"/>
          </p:cNvSpPr>
          <p:nvPr>
            <p:ph type="hdr" sz="quarter"/>
          </p:nvPr>
        </p:nvSpPr>
        <p:spPr>
          <a:xfrm>
            <a:off x="7" y="0"/>
            <a:ext cx="2975042" cy="500384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504245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1905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3810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5715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7620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4848" y="908720"/>
            <a:ext cx="4038600" cy="495801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65848" y="908720"/>
            <a:ext cx="4038600" cy="495801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ußzeilenplatzhalter 4"/>
          <p:cNvSpPr txBox="1">
            <a:spLocks/>
          </p:cNvSpPr>
          <p:nvPr userDrawn="1"/>
        </p:nvSpPr>
        <p:spPr>
          <a:xfrm>
            <a:off x="251967" y="6453188"/>
            <a:ext cx="719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 rtl="0" eaLnBrk="0" fontAlgn="auto" hangingPunct="0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2390" y="908720"/>
            <a:ext cx="8640089" cy="532859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>
          <a:xfrm>
            <a:off x="252389" y="260649"/>
            <a:ext cx="8640089" cy="64807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+mj-lt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17104" y="6470524"/>
            <a:ext cx="4464050" cy="364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Titel: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758879" y="646694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/>
              <a:t>Folie </a:t>
            </a:r>
            <a:fld id="{B28F9D38-746F-4F66-8DFA-FA7E04203DA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17104" y="6470524"/>
            <a:ext cx="4464050" cy="364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Titel: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758879" y="646694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/>
              <a:t>Folie </a:t>
            </a:r>
            <a:fld id="{B28F9D38-746F-4F66-8DFA-FA7E04203DA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E8B86-7985-4A79-82A1-69AEFB857783}" type="datetimeFigureOut">
              <a:rPr lang="de-DE"/>
              <a:pPr>
                <a:defRPr/>
              </a:pPr>
              <a:t>11.11.2023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4C106-E751-461C-A306-6D8B77CD49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466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17104" y="6470524"/>
            <a:ext cx="4464050" cy="364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Titel: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758879" y="646694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DE" dirty="0"/>
              <a:t>Folie </a:t>
            </a:r>
            <a:fld id="{B28F9D38-746F-4F66-8DFA-FA7E04203DA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223838" y="260712"/>
            <a:ext cx="8696325" cy="576000"/>
          </a:xfrm>
          <a:prstGeom prst="rect">
            <a:avLst/>
          </a:prstGeom>
          <a:solidFill>
            <a:srgbClr val="FFFF99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Bild 8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 flipV="1">
            <a:off x="217104" y="6345320"/>
            <a:ext cx="8712968" cy="360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5" r:id="rId2"/>
    <p:sldLayoutId id="2147483747" r:id="rId3"/>
    <p:sldLayoutId id="2147483748" r:id="rId4"/>
    <p:sldLayoutId id="2147483749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7F7F7F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rgbClr val="7F7F7F"/>
        </a:buClr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geogebra.org/m/uzg7jgcc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3456384"/>
          </a:xfrm>
        </p:spPr>
        <p:txBody>
          <a:bodyPr/>
          <a:lstStyle/>
          <a:p>
            <a:pPr eaLnBrk="1" hangingPunct="1"/>
            <a:r>
              <a:rPr lang="de-DE" altLang="de-DE" b="1" dirty="0">
                <a:latin typeface="Arial" pitchFamily="34" charset="0"/>
                <a:cs typeface="Arial" pitchFamily="34" charset="0"/>
              </a:rPr>
              <a:t>Schwebungen</a:t>
            </a:r>
            <a:br>
              <a:rPr lang="de-DE" altLang="de-DE" b="1" dirty="0">
                <a:latin typeface="Arial" pitchFamily="34" charset="0"/>
                <a:cs typeface="Arial" pitchFamily="34" charset="0"/>
              </a:rPr>
            </a:br>
            <a:r>
              <a:rPr lang="de-DE" altLang="de-DE" b="1" dirty="0">
                <a:latin typeface="Arial" pitchFamily="34" charset="0"/>
                <a:cs typeface="Arial" pitchFamily="34" charset="0"/>
              </a:rPr>
              <a:t>Eine Unterrichtssequenz</a:t>
            </a:r>
            <a:br>
              <a:rPr lang="de-DE" altLang="de-DE" b="1" dirty="0">
                <a:latin typeface="Arial" pitchFamily="34" charset="0"/>
                <a:cs typeface="Arial" pitchFamily="34" charset="0"/>
              </a:rPr>
            </a:br>
            <a:r>
              <a:rPr lang="de-DE" altLang="de-DE" b="1" dirty="0">
                <a:latin typeface="Arial" pitchFamily="34" charset="0"/>
                <a:cs typeface="Arial" pitchFamily="34" charset="0"/>
              </a:rPr>
              <a:t>mit App Schallanalysator</a:t>
            </a:r>
            <a:br>
              <a:rPr lang="de-DE" altLang="de-DE" b="1" dirty="0"/>
            </a:br>
            <a:endParaRPr lang="de-DE" altLang="de-DE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59632" y="5157192"/>
            <a:ext cx="6400800" cy="110452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Dr. Markus Ziegler</a:t>
            </a:r>
            <a:br>
              <a:rPr lang="de-DE" dirty="0"/>
            </a:br>
            <a:r>
              <a:rPr lang="de-DE" dirty="0"/>
              <a:t>Letzte Änderungen: November 2023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7826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529" y="1628800"/>
            <a:ext cx="3825900" cy="4680000"/>
          </a:xfrm>
          <a:prstGeom prst="rect">
            <a:avLst/>
          </a:prstGeom>
        </p:spPr>
      </p:pic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latin typeface="Arial" pitchFamily="34" charset="0"/>
                <a:cs typeface="Arial" pitchFamily="34" charset="0"/>
              </a:rPr>
              <a:t>Schwebungen – Eine Unterrichtssequenz</a:t>
            </a:r>
            <a:br>
              <a:rPr lang="de-DE" altLang="de-DE" sz="2800" dirty="0">
                <a:latin typeface="Arial" pitchFamily="34" charset="0"/>
                <a:cs typeface="Arial" pitchFamily="34" charset="0"/>
              </a:rPr>
            </a:br>
            <a:r>
              <a:rPr lang="de-DE" altLang="de-DE" sz="3600" dirty="0">
                <a:latin typeface="Arial" pitchFamily="34" charset="0"/>
                <a:cs typeface="Arial" pitchFamily="34" charset="0"/>
              </a:rPr>
              <a:t> </a:t>
            </a:r>
            <a:br>
              <a:rPr lang="de-DE" altLang="de-DE" sz="3600" dirty="0"/>
            </a:br>
            <a:endParaRPr lang="de-DE" altLang="de-DE" sz="3600" dirty="0"/>
          </a:p>
        </p:txBody>
      </p:sp>
      <p:sp>
        <p:nvSpPr>
          <p:cNvPr id="6" name="Textfeld 5"/>
          <p:cNvSpPr txBox="1"/>
          <p:nvPr/>
        </p:nvSpPr>
        <p:spPr>
          <a:xfrm>
            <a:off x="755577" y="908720"/>
            <a:ext cx="7560840" cy="646331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Einstieg im Plenum: Lehrer schlägt beide Stimmgabeln an</a:t>
            </a:r>
            <a:b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Beobachtung: Ton wird periodisch lauter und leiser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755577" y="2983306"/>
            <a:ext cx="2033977" cy="369332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a1-Stimmgabel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253843" y="2911184"/>
            <a:ext cx="1774542" cy="1200329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Durch Zusatzmassen verstimmte </a:t>
            </a:r>
            <a:b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a1-Stimmgabel</a:t>
            </a:r>
          </a:p>
        </p:txBody>
      </p:sp>
    </p:spTree>
    <p:extLst>
      <p:ext uri="{BB962C8B-B14F-4D97-AF65-F5344CB8AC3E}">
        <p14:creationId xmlns:p14="http://schemas.microsoft.com/office/powerpoint/2010/main" val="666225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endParaRPr lang="de-DE" alt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4968551"/>
          </a:xfrm>
        </p:spPr>
        <p:txBody>
          <a:bodyPr/>
          <a:lstStyle/>
          <a:p>
            <a:pPr marL="57150" indent="0">
              <a:buNone/>
            </a:pPr>
            <a:r>
              <a:rPr lang="de-DE" sz="2000" b="1" dirty="0"/>
              <a:t>Aufgabe 1 (Ich-Du-Wir):</a:t>
            </a:r>
            <a:r>
              <a:rPr lang="de-DE" sz="2000" dirty="0"/>
              <a:t> </a:t>
            </a:r>
            <a:br>
              <a:rPr lang="de-DE" sz="2000" dirty="0"/>
            </a:br>
            <a:r>
              <a:rPr lang="de-DE" sz="2000" dirty="0"/>
              <a:t>Was ist die Ursache für diese „Schwebung“?</a:t>
            </a:r>
          </a:p>
          <a:p>
            <a:pPr marL="514350" indent="-457200">
              <a:buFont typeface="+mj-lt"/>
              <a:buAutoNum type="alphaLcParenR"/>
            </a:pPr>
            <a:r>
              <a:rPr lang="de-DE" sz="2000" dirty="0"/>
              <a:t>Stellen Sie eine Hypothese auf.</a:t>
            </a:r>
          </a:p>
          <a:p>
            <a:pPr marL="514350" indent="-457200">
              <a:buFont typeface="+mj-lt"/>
              <a:buAutoNum type="alphaLcParenR"/>
            </a:pPr>
            <a:r>
              <a:rPr lang="de-DE" sz="2000" dirty="0"/>
              <a:t>Planen Sie Experimente, mit deren Hilfe Ihre Hypothese überprüft werden kann. Zur Verfügung stehen hierfür folgende Materialien:</a:t>
            </a:r>
          </a:p>
          <a:p>
            <a:pPr marL="800100" lvl="1"/>
            <a:r>
              <a:rPr lang="de-DE" sz="2000" dirty="0"/>
              <a:t>Eine a1-Stimmgabel</a:t>
            </a:r>
          </a:p>
          <a:p>
            <a:pPr marL="800100" lvl="1"/>
            <a:r>
              <a:rPr lang="de-DE" sz="2000" dirty="0"/>
              <a:t>Eine a1-Stimmgabel mit zwei Zusatzmassen</a:t>
            </a:r>
          </a:p>
          <a:p>
            <a:pPr marL="800100" lvl="1"/>
            <a:r>
              <a:rPr lang="de-DE" sz="2000" dirty="0"/>
              <a:t>App Schallanalysator (iOS, Android) oder Spaichinger Schallpegelmesser (für Windows-Notebooks) mit folgenden Fenstern:</a:t>
            </a:r>
          </a:p>
          <a:p>
            <a:pPr marL="1314450" lvl="2"/>
            <a:r>
              <a:rPr lang="de-DE" dirty="0"/>
              <a:t>Grundfrequenz</a:t>
            </a:r>
          </a:p>
          <a:p>
            <a:pPr marL="1314450" lvl="2"/>
            <a:r>
              <a:rPr lang="de-DE" dirty="0"/>
              <a:t>Oszilloskop</a:t>
            </a:r>
          </a:p>
          <a:p>
            <a:pPr marL="800100" lvl="1"/>
            <a:endParaRPr lang="de-DE" dirty="0"/>
          </a:p>
          <a:p>
            <a:pPr marL="457200" lvl="1" indent="0">
              <a:buNone/>
            </a:pPr>
            <a:r>
              <a:rPr lang="de-DE" sz="2000" dirty="0"/>
              <a:t>Aufgaben: Siehe „Aufgaben Schwebung“</a:t>
            </a:r>
          </a:p>
          <a:p>
            <a:pPr marL="1314450" lvl="2"/>
            <a:endParaRPr lang="de-DE" dirty="0"/>
          </a:p>
          <a:p>
            <a:pPr marL="800100" lvl="1"/>
            <a:endParaRPr lang="de-DE" dirty="0"/>
          </a:p>
          <a:p>
            <a:pPr marL="57150" indent="0">
              <a:buNone/>
            </a:pPr>
            <a:endParaRPr lang="de-DE" dirty="0"/>
          </a:p>
          <a:p>
            <a:pPr marL="400050"/>
            <a:endParaRPr lang="de-DE" dirty="0"/>
          </a:p>
          <a:p>
            <a:pPr marL="457200" lvl="1" indent="0">
              <a:buNone/>
            </a:pPr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279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endParaRPr lang="de-DE" alt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4968551"/>
          </a:xfrm>
        </p:spPr>
        <p:txBody>
          <a:bodyPr/>
          <a:lstStyle/>
          <a:p>
            <a:pPr marL="57150" indent="0">
              <a:buNone/>
            </a:pPr>
            <a:r>
              <a:rPr lang="de-DE" sz="2000" b="1" dirty="0"/>
              <a:t>Im Plenum (Wir): </a:t>
            </a:r>
          </a:p>
          <a:p>
            <a:pPr marL="514350" indent="-457200">
              <a:buFont typeface="+mj-lt"/>
              <a:buAutoNum type="arabicParenR"/>
            </a:pPr>
            <a:r>
              <a:rPr lang="de-DE" sz="2000" dirty="0"/>
              <a:t>Sammeln der Hypothesen (Beispiele):</a:t>
            </a:r>
            <a:endParaRPr lang="de-DE" sz="1800" dirty="0"/>
          </a:p>
          <a:p>
            <a:pPr marL="914400" lvl="1" indent="-400050">
              <a:buFont typeface="+mj-lt"/>
              <a:buAutoNum type="romanLcPeriod"/>
            </a:pPr>
            <a:r>
              <a:rPr lang="de-DE" sz="1800" dirty="0"/>
              <a:t>Stimmgabel mit Zusatzmassen schwingt ungleichmäßig</a:t>
            </a:r>
          </a:p>
          <a:p>
            <a:pPr marL="914400" lvl="1" indent="-400050">
              <a:buFont typeface="+mj-lt"/>
              <a:buAutoNum type="romanLcPeriod"/>
            </a:pPr>
            <a:r>
              <a:rPr lang="de-DE" sz="1800" dirty="0"/>
              <a:t>Resonanzkasten verursacht Schwebung</a:t>
            </a:r>
          </a:p>
          <a:p>
            <a:pPr marL="914400" lvl="1" indent="-400050">
              <a:buFont typeface="+mj-lt"/>
              <a:buAutoNum type="romanLcPeriod"/>
            </a:pPr>
            <a:r>
              <a:rPr lang="de-DE" sz="1800" dirty="0"/>
              <a:t>Stimmgabel mit Zusatzmassen hat eine etwas tiefere Frequenz als Stimmgabel ohne Zusatzmassen. Überlagerung verursacht Schwebung</a:t>
            </a:r>
          </a:p>
          <a:p>
            <a:pPr marL="514350" lvl="1" indent="0">
              <a:buNone/>
            </a:pPr>
            <a:endParaRPr lang="de-DE" sz="1800" dirty="0"/>
          </a:p>
          <a:p>
            <a:pPr marL="514350" indent="-457200">
              <a:buFont typeface="+mj-lt"/>
              <a:buAutoNum type="arabicParenR"/>
            </a:pPr>
            <a:r>
              <a:rPr lang="de-DE" sz="2000" dirty="0"/>
              <a:t>Sammeln, Diskussion, Durchführung und Auswertung der Experimente (Beispiele):</a:t>
            </a:r>
          </a:p>
          <a:p>
            <a:pPr marL="971550" lvl="1" indent="-514350">
              <a:buFont typeface="+mj-lt"/>
              <a:buAutoNum type="romanLcPeriod"/>
            </a:pPr>
            <a:r>
              <a:rPr lang="de-DE" sz="1800" dirty="0"/>
              <a:t>Schlage nur die Stimmgabel mit den Zusatzmassen an </a:t>
            </a:r>
            <a:br>
              <a:rPr lang="de-DE" sz="1800" dirty="0"/>
            </a:br>
            <a:r>
              <a:rPr lang="de-DE" sz="1800" dirty="0"/>
              <a:t>Ergebnis: keine Schwebung </a:t>
            </a:r>
          </a:p>
          <a:p>
            <a:pPr marL="971550" lvl="1" indent="-514350">
              <a:buFont typeface="+mj-lt"/>
              <a:buAutoNum type="romanLcPeriod"/>
            </a:pPr>
            <a:r>
              <a:rPr lang="de-DE" sz="1800" dirty="0"/>
              <a:t>Schlage nur die Stimmgabel ohne Zusatzmassen an</a:t>
            </a:r>
            <a:br>
              <a:rPr lang="de-DE" sz="1800" dirty="0"/>
            </a:br>
            <a:r>
              <a:rPr lang="de-DE" sz="1800" dirty="0"/>
              <a:t>Ergebnis: keine Schwebung</a:t>
            </a:r>
          </a:p>
          <a:p>
            <a:pPr marL="971550" lvl="1" indent="-514350">
              <a:buFont typeface="+mj-lt"/>
              <a:buAutoNum type="romanLcPeriod"/>
            </a:pPr>
            <a:r>
              <a:rPr lang="de-DE" sz="1800" dirty="0"/>
              <a:t>Messungen mit App Schallanalysator: Siehe nächste Folie</a:t>
            </a:r>
          </a:p>
          <a:p>
            <a:pPr marL="971550" lvl="1" indent="-514350">
              <a:buFont typeface="+mj-lt"/>
              <a:buAutoNum type="romanLcPeriod"/>
            </a:pPr>
            <a:endParaRPr lang="de-DE" sz="1800" dirty="0"/>
          </a:p>
          <a:p>
            <a:pPr marL="400050"/>
            <a:endParaRPr lang="de-DE" sz="2000" dirty="0"/>
          </a:p>
          <a:p>
            <a:pPr marL="457200" lvl="1" indent="0">
              <a:buNone/>
            </a:pPr>
            <a:endParaRPr lang="de-DE" sz="2000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7283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br>
              <a:rPr lang="de-DE" altLang="de-DE" sz="2800" dirty="0">
                <a:latin typeface="Arial" pitchFamily="34" charset="0"/>
                <a:cs typeface="Arial" pitchFamily="34" charset="0"/>
              </a:rPr>
            </a:br>
            <a:r>
              <a:rPr lang="de-DE" altLang="de-DE" sz="3600" dirty="0">
                <a:latin typeface="Arial" pitchFamily="34" charset="0"/>
                <a:cs typeface="Arial" pitchFamily="34" charset="0"/>
              </a:rPr>
              <a:t> </a:t>
            </a:r>
            <a:br>
              <a:rPr lang="de-DE" altLang="de-DE" sz="3600" dirty="0"/>
            </a:br>
            <a:endParaRPr lang="de-DE" altLang="de-DE" sz="36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99" y="1081273"/>
            <a:ext cx="2839430" cy="50399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078028"/>
            <a:ext cx="2839430" cy="50399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feld 13"/>
          <p:cNvSpPr txBox="1"/>
          <p:nvPr/>
        </p:nvSpPr>
        <p:spPr>
          <a:xfrm>
            <a:off x="857646" y="896607"/>
            <a:ext cx="3024336" cy="369332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Nur a1-Stimmgabel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950099" y="5936597"/>
            <a:ext cx="7325427" cy="369332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Messungen bestätigen Hypothese iii.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245853" y="887692"/>
            <a:ext cx="3219915" cy="369332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Nur verstimmte Stimmgabel </a:t>
            </a:r>
          </a:p>
        </p:txBody>
      </p:sp>
    </p:spTree>
    <p:extLst>
      <p:ext uri="{BB962C8B-B14F-4D97-AF65-F5344CB8AC3E}">
        <p14:creationId xmlns:p14="http://schemas.microsoft.com/office/powerpoint/2010/main" val="1490712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54" y="1081274"/>
            <a:ext cx="2839437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Einschub: Info für Lehrer</a:t>
            </a:r>
            <a:br>
              <a:rPr lang="de-DE" altLang="de-DE" sz="2800" dirty="0">
                <a:latin typeface="Arial" pitchFamily="34" charset="0"/>
                <a:cs typeface="Arial" pitchFamily="34" charset="0"/>
              </a:rPr>
            </a:br>
            <a:r>
              <a:rPr lang="de-DE" altLang="de-DE" sz="3600" dirty="0">
                <a:latin typeface="Arial" pitchFamily="34" charset="0"/>
                <a:cs typeface="Arial" pitchFamily="34" charset="0"/>
              </a:rPr>
              <a:t> </a:t>
            </a:r>
            <a:br>
              <a:rPr lang="de-DE" altLang="de-DE" sz="3600" dirty="0"/>
            </a:br>
            <a:endParaRPr lang="de-DE" altLang="de-DE" sz="36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81274"/>
            <a:ext cx="2839430" cy="50399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285" y="1081274"/>
            <a:ext cx="2839429" cy="50399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feld 9"/>
          <p:cNvSpPr txBox="1"/>
          <p:nvPr/>
        </p:nvSpPr>
        <p:spPr>
          <a:xfrm>
            <a:off x="251520" y="893362"/>
            <a:ext cx="8640960" cy="369332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Schwebung: Überlagerung a1-Stimmgabel mit verstimmter Stimmgabel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052053" y="3600787"/>
            <a:ext cx="2839437" cy="1200329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Auflösung des Spektrums (FFT) zu gering, um Einzelfrequenzen zu trennen</a:t>
            </a:r>
          </a:p>
        </p:txBody>
      </p:sp>
      <p:cxnSp>
        <p:nvCxnSpPr>
          <p:cNvPr id="12" name="Gerade Verbindung mit Pfeil 11"/>
          <p:cNvCxnSpPr>
            <a:stCxn id="13" idx="0"/>
          </p:cNvCxnSpPr>
          <p:nvPr/>
        </p:nvCxnSpPr>
        <p:spPr>
          <a:xfrm flipH="1" flipV="1">
            <a:off x="4463987" y="4581128"/>
            <a:ext cx="108012" cy="108012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287523" y="5661248"/>
            <a:ext cx="8568951" cy="646331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Frequenz des hörbaren Tons liegt nahe bei den Einzelfrequenzen </a:t>
            </a:r>
            <a:b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Exakt in der Mitte zwischen den Einzelfrequenzen, falls Amplituden gleich groß</a:t>
            </a:r>
          </a:p>
        </p:txBody>
      </p:sp>
      <p:cxnSp>
        <p:nvCxnSpPr>
          <p:cNvPr id="19" name="Gerade Verbindung mit Pfeil 18"/>
          <p:cNvCxnSpPr/>
          <p:nvPr/>
        </p:nvCxnSpPr>
        <p:spPr>
          <a:xfrm flipV="1">
            <a:off x="7589400" y="2520667"/>
            <a:ext cx="0" cy="108012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1763688" y="6453336"/>
            <a:ext cx="5832648" cy="369332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Messoption „Erweiterte Messung schnell“</a:t>
            </a:r>
          </a:p>
        </p:txBody>
      </p:sp>
    </p:spTree>
    <p:extLst>
      <p:ext uri="{BB962C8B-B14F-4D97-AF65-F5344CB8AC3E}">
        <p14:creationId xmlns:p14="http://schemas.microsoft.com/office/powerpoint/2010/main" val="334637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br>
              <a:rPr lang="de-DE" altLang="de-DE" sz="2800" dirty="0">
                <a:latin typeface="Arial" pitchFamily="34" charset="0"/>
                <a:cs typeface="Arial" pitchFamily="34" charset="0"/>
              </a:rPr>
            </a:br>
            <a:r>
              <a:rPr lang="de-DE" altLang="de-DE" sz="3600" dirty="0">
                <a:latin typeface="Arial" pitchFamily="34" charset="0"/>
                <a:cs typeface="Arial" pitchFamily="34" charset="0"/>
              </a:rPr>
              <a:t> </a:t>
            </a:r>
            <a:br>
              <a:rPr lang="de-DE" altLang="de-DE" sz="3600" dirty="0"/>
            </a:br>
            <a:endParaRPr lang="de-DE" altLang="de-DE" sz="3600" dirty="0"/>
          </a:p>
        </p:txBody>
      </p:sp>
      <p:sp>
        <p:nvSpPr>
          <p:cNvPr id="14" name="Textfeld 13"/>
          <p:cNvSpPr txBox="1"/>
          <p:nvPr/>
        </p:nvSpPr>
        <p:spPr>
          <a:xfrm>
            <a:off x="775415" y="896607"/>
            <a:ext cx="7674794" cy="646331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Spaichinger Schallpegelmesser: </a:t>
            </a:r>
            <a:r>
              <a:rPr lang="de-DE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SuS</a:t>
            </a: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muss Bedienung des Doppeltongenerators vor Bearbeitung von Aufgabe 2 erklärt werden!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860031" y="1801138"/>
            <a:ext cx="3465805" cy="3970318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Falls eine dieser Optionen gewählt wurde, werden die </a:t>
            </a: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Schallgrößen des ausgestrahlten Schalls, inklusive Oszilloskop und Spektrum, </a:t>
            </a:r>
            <a:r>
              <a:rPr lang="de-D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direkt,</a:t>
            </a: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d.h. ohne den Umweg über das Mikrofon </a:t>
            </a: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angezeigt.</a:t>
            </a: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Falls diese Kästchen deaktiviert sind, kann parallel zum Betrieb des Tongenerators eine Schallmessung über ein Mikrofon durchgeführt werden.</a:t>
            </a:r>
          </a:p>
        </p:txBody>
      </p:sp>
      <p:pic>
        <p:nvPicPr>
          <p:cNvPr id="12" name="Grafik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15" y="1700808"/>
            <a:ext cx="3535680" cy="4320000"/>
          </a:xfrm>
          <a:prstGeom prst="rect">
            <a:avLst/>
          </a:prstGeom>
        </p:spPr>
      </p:pic>
      <p:cxnSp>
        <p:nvCxnSpPr>
          <p:cNvPr id="15" name="Gerade Verbindung mit Pfeil 14"/>
          <p:cNvCxnSpPr/>
          <p:nvPr/>
        </p:nvCxnSpPr>
        <p:spPr>
          <a:xfrm flipH="1">
            <a:off x="3995937" y="2083229"/>
            <a:ext cx="864094" cy="792088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flipH="1">
            <a:off x="4139952" y="2420888"/>
            <a:ext cx="792089" cy="72008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07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br>
              <a:rPr lang="de-DE" altLang="de-DE" sz="2800" dirty="0">
                <a:latin typeface="Arial" pitchFamily="34" charset="0"/>
                <a:cs typeface="Arial" pitchFamily="34" charset="0"/>
              </a:rPr>
            </a:br>
            <a:r>
              <a:rPr lang="de-DE" altLang="de-DE" sz="3600" dirty="0">
                <a:latin typeface="Arial" pitchFamily="34" charset="0"/>
                <a:cs typeface="Arial" pitchFamily="34" charset="0"/>
              </a:rPr>
              <a:t> </a:t>
            </a:r>
            <a:br>
              <a:rPr lang="de-DE" altLang="de-DE" sz="3600" dirty="0"/>
            </a:br>
            <a:endParaRPr lang="de-DE" altLang="de-DE" sz="3600" dirty="0"/>
          </a:p>
        </p:txBody>
      </p:sp>
      <p:sp>
        <p:nvSpPr>
          <p:cNvPr id="14" name="Textfeld 13"/>
          <p:cNvSpPr txBox="1"/>
          <p:nvPr/>
        </p:nvSpPr>
        <p:spPr>
          <a:xfrm>
            <a:off x="775415" y="896607"/>
            <a:ext cx="7674794" cy="646331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 Schallanalysator seit Version 2.2: </a:t>
            </a:r>
            <a:r>
              <a:rPr lang="de-DE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SuS</a:t>
            </a: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muss Bedienung des Doppeltongenerators vor Bearbeitung von Aufgabe 2 erklärt werden!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860031" y="1801138"/>
            <a:ext cx="3465805" cy="3970318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Falls die Optionen „Direkt“ gewählt wurde, werden die </a:t>
            </a: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Schallgrößen des ausgestrahlten Schalls, inklusive Oszilloskop und Spektrum, </a:t>
            </a:r>
            <a:r>
              <a:rPr lang="de-D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direkt</a:t>
            </a: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d.h. ohne den Umweg über das Mikrofon </a:t>
            </a: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angezeigt.</a:t>
            </a: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Falls dieses Kästchen deaktiviert ist, kann parallel zum Betrieb des Tongenerators eine Schallmessung über das Mikrofon durchgeführt werden.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02796"/>
            <a:ext cx="2616319" cy="4644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Gerade Verbindung mit Pfeil 14"/>
          <p:cNvCxnSpPr/>
          <p:nvPr/>
        </p:nvCxnSpPr>
        <p:spPr>
          <a:xfrm flipH="1">
            <a:off x="3491880" y="1988840"/>
            <a:ext cx="1368152" cy="47194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976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br>
              <a:rPr lang="de-DE" altLang="de-DE" sz="2800" dirty="0">
                <a:latin typeface="Arial" pitchFamily="34" charset="0"/>
                <a:cs typeface="Arial" pitchFamily="34" charset="0"/>
              </a:rPr>
            </a:br>
            <a:r>
              <a:rPr lang="de-DE" altLang="de-DE" sz="3600" dirty="0">
                <a:latin typeface="Arial" pitchFamily="34" charset="0"/>
                <a:cs typeface="Arial" pitchFamily="34" charset="0"/>
              </a:rPr>
              <a:t> </a:t>
            </a:r>
            <a:br>
              <a:rPr lang="de-DE" altLang="de-DE" sz="3600" dirty="0"/>
            </a:br>
            <a:endParaRPr lang="de-DE" altLang="de-DE" sz="3600" dirty="0"/>
          </a:p>
        </p:txBody>
      </p:sp>
      <p:sp>
        <p:nvSpPr>
          <p:cNvPr id="14" name="Textfeld 13"/>
          <p:cNvSpPr txBox="1"/>
          <p:nvPr/>
        </p:nvSpPr>
        <p:spPr>
          <a:xfrm>
            <a:off x="775415" y="896607"/>
            <a:ext cx="7674794" cy="646331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 Schallanalysator seit Version 2.2: </a:t>
            </a:r>
            <a:r>
              <a:rPr lang="de-DE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SuS</a:t>
            </a: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muss Bedienung des Doppeltongenerators vor Bearbeitung von Aufgabe 2 erklärt werden!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372200" y="1824544"/>
            <a:ext cx="2332999" cy="2031325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Zeile:</a:t>
            </a:r>
            <a:endParaRPr lang="de-DE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Einstellung der Schrittweiten für das Ändern der Frequenz-, Amplituden- und Phasenverschiebung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652" y="1605809"/>
            <a:ext cx="2616319" cy="464396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Gerade Verbindung mit Pfeil 14"/>
          <p:cNvCxnSpPr/>
          <p:nvPr/>
        </p:nvCxnSpPr>
        <p:spPr>
          <a:xfrm flipH="1">
            <a:off x="5796137" y="3013226"/>
            <a:ext cx="57606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23528" y="1822359"/>
            <a:ext cx="2549023" cy="4247317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Antippen von Start 1 und (oder) Start 2:</a:t>
            </a:r>
            <a:b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Ein Ton mit der angegebenen Frequenz und </a:t>
            </a:r>
          </a:p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relativen Amplitude wird abgespielt. Durch Antippen des Frequenz- bzw. Amplitude-Buttons können auch während der Tonausgabe diese Größen geändert werden.</a:t>
            </a:r>
          </a:p>
          <a:p>
            <a:endParaRPr lang="de-DE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2872551" y="3861048"/>
            <a:ext cx="47531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>
            <a:off x="2891626" y="4581128"/>
            <a:ext cx="47531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6372199" y="5013176"/>
            <a:ext cx="2332999" cy="92333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Phasenverschiebung zwischen Ton 1 und Ton 2</a:t>
            </a:r>
          </a:p>
        </p:txBody>
      </p:sp>
      <p:cxnSp>
        <p:nvCxnSpPr>
          <p:cNvPr id="20" name="Gerade Verbindung mit Pfeil 19"/>
          <p:cNvCxnSpPr/>
          <p:nvPr/>
        </p:nvCxnSpPr>
        <p:spPr>
          <a:xfrm flipH="1">
            <a:off x="5787180" y="5474841"/>
            <a:ext cx="57606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175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altLang="de-DE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br>
              <a:rPr lang="de-DE" altLang="de-DE" dirty="0">
                <a:latin typeface="Arial" pitchFamily="34" charset="0"/>
                <a:cs typeface="Arial" pitchFamily="34" charset="0"/>
              </a:rPr>
            </a:br>
            <a:br>
              <a:rPr lang="de-DE" dirty="0"/>
            </a:br>
            <a:endParaRPr lang="de-DE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8" y="1092448"/>
            <a:ext cx="9017000" cy="5080000"/>
          </a:xfrm>
          <a:ln>
            <a:solidFill>
              <a:schemeClr val="tx1"/>
            </a:solidFill>
          </a:ln>
        </p:spPr>
      </p:pic>
      <p:sp>
        <p:nvSpPr>
          <p:cNvPr id="6" name="Rechteck 5"/>
          <p:cNvSpPr/>
          <p:nvPr/>
        </p:nvSpPr>
        <p:spPr>
          <a:xfrm>
            <a:off x="935596" y="5229200"/>
            <a:ext cx="7308812" cy="864096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935596" y="1556792"/>
            <a:ext cx="7308812" cy="3672408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35496" y="1556792"/>
            <a:ext cx="900100" cy="4536504"/>
          </a:xfrm>
          <a:prstGeom prst="rect">
            <a:avLst/>
          </a:prstGeom>
          <a:noFill/>
          <a:ln w="57150">
            <a:solidFill>
              <a:srgbClr val="CCFF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Pfeil nach links und rechts 1"/>
          <p:cNvSpPr/>
          <p:nvPr/>
        </p:nvSpPr>
        <p:spPr>
          <a:xfrm>
            <a:off x="2541969" y="5306064"/>
            <a:ext cx="4445934" cy="710368"/>
          </a:xfrm>
          <a:prstGeom prst="left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ysClr val="windowText" lastClr="000000"/>
                </a:solidFill>
              </a:rPr>
              <a:t>Zoom: Streichen mit einem Finger</a:t>
            </a:r>
          </a:p>
        </p:txBody>
      </p:sp>
      <p:sp>
        <p:nvSpPr>
          <p:cNvPr id="11" name="Pfeil nach links und rechts 10"/>
          <p:cNvSpPr/>
          <p:nvPr/>
        </p:nvSpPr>
        <p:spPr>
          <a:xfrm>
            <a:off x="-1599608" y="3438712"/>
            <a:ext cx="4141577" cy="710368"/>
          </a:xfrm>
          <a:prstGeom prst="leftRightArrow">
            <a:avLst/>
          </a:prstGeom>
          <a:solidFill>
            <a:srgbClr val="CCFF33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Zoom: Streichen mit einem Finger</a:t>
            </a:r>
          </a:p>
        </p:txBody>
      </p:sp>
      <p:sp>
        <p:nvSpPr>
          <p:cNvPr id="13" name="Pfeil nach links und rechts 12"/>
          <p:cNvSpPr/>
          <p:nvPr/>
        </p:nvSpPr>
        <p:spPr>
          <a:xfrm>
            <a:off x="1161536" y="1785392"/>
            <a:ext cx="6218776" cy="1139552"/>
          </a:xfrm>
          <a:prstGeom prst="left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ysClr val="windowText" lastClr="000000"/>
                </a:solidFill>
              </a:rPr>
              <a:t>Schaubild verschieben: Streichen mit einem Finger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380312" y="4437112"/>
            <a:ext cx="158966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latin typeface="+mn-lt"/>
              </a:rPr>
              <a:t>Zoom-Zentrum</a:t>
            </a:r>
          </a:p>
          <a:p>
            <a:r>
              <a:rPr lang="de-DE" sz="1800" dirty="0">
                <a:latin typeface="+mn-lt"/>
              </a:rPr>
              <a:t>einschalten</a:t>
            </a:r>
          </a:p>
        </p:txBody>
      </p:sp>
      <p:cxnSp>
        <p:nvCxnSpPr>
          <p:cNvPr id="12" name="Gerade Verbindung mit Pfeil 11"/>
          <p:cNvCxnSpPr/>
          <p:nvPr/>
        </p:nvCxnSpPr>
        <p:spPr>
          <a:xfrm flipV="1">
            <a:off x="8028384" y="3969060"/>
            <a:ext cx="648072" cy="46805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1979712" y="3502749"/>
            <a:ext cx="213346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DE" sz="1800" dirty="0">
                <a:latin typeface="+mn-lt"/>
              </a:rPr>
              <a:t>Zoom-Zentrum</a:t>
            </a:r>
          </a:p>
          <a:p>
            <a:r>
              <a:rPr lang="de-DE" sz="1800" dirty="0">
                <a:latin typeface="+mn-lt"/>
              </a:rPr>
              <a:t>am Griff verschieben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3785402" y="3793896"/>
            <a:ext cx="930614" cy="47601"/>
          </a:xfrm>
          <a:prstGeom prst="straightConnector1">
            <a:avLst/>
          </a:prstGeom>
          <a:ln w="57150">
            <a:solidFill>
              <a:srgbClr val="FF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590587" y="980728"/>
            <a:ext cx="7998830" cy="369332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 Schallanalysator: </a:t>
            </a:r>
            <a:r>
              <a:rPr lang="de-DE" sz="1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SuS</a:t>
            </a:r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muss Bedienung vor Aufgabe 2 erklärt werden!</a:t>
            </a:r>
          </a:p>
        </p:txBody>
      </p:sp>
    </p:spTree>
    <p:extLst>
      <p:ext uri="{BB962C8B-B14F-4D97-AF65-F5344CB8AC3E}">
        <p14:creationId xmlns:p14="http://schemas.microsoft.com/office/powerpoint/2010/main" val="359451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endParaRPr lang="de-DE" altLang="de-DE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124744"/>
                <a:ext cx="8568952" cy="4968551"/>
              </a:xfrm>
            </p:spPr>
            <p:txBody>
              <a:bodyPr/>
              <a:lstStyle/>
              <a:p>
                <a:pPr marL="57150" indent="0">
                  <a:buNone/>
                </a:pPr>
                <a:r>
                  <a:rPr lang="de-DE" sz="2000" b="1" dirty="0"/>
                  <a:t>Aufgabe 2 (Ich-Du-Wir):</a:t>
                </a:r>
                <a:r>
                  <a:rPr lang="de-DE" sz="2000" dirty="0"/>
                  <a:t> </a:t>
                </a:r>
                <a:r>
                  <a:rPr lang="de-DE" sz="1800" dirty="0"/>
                  <a:t>Nun wollen wir die Ergebnisse von Aufgabe 1 verallgemeinern und vertiefen. </a:t>
                </a:r>
                <a:br>
                  <a:rPr lang="de-DE" sz="1800" dirty="0"/>
                </a:br>
                <a:r>
                  <a:rPr lang="de-DE" sz="1800" dirty="0"/>
                  <a:t>Hilfsmittel:  App Schallanalysator oder Spaichinger Schallpegelmesser mit folgenden Fenstern:</a:t>
                </a:r>
              </a:p>
              <a:p>
                <a:pPr marL="400050">
                  <a:buFont typeface="Symbol" pitchFamily="18" charset="2"/>
                  <a:buChar char="-"/>
                </a:pPr>
                <a:r>
                  <a:rPr lang="de-DE" sz="1800" dirty="0"/>
                  <a:t>Tongenerator im Modus „Direkt“ (Erzeugung und Überlagerung von 2 Tönen)</a:t>
                </a:r>
              </a:p>
              <a:p>
                <a:pPr marL="400050">
                  <a:buFont typeface="Symbol" pitchFamily="18" charset="2"/>
                  <a:buChar char="-"/>
                </a:pPr>
                <a:r>
                  <a:rPr lang="de-DE" sz="1800" dirty="0"/>
                  <a:t>Oszilloskop mit Fadenkreuz „ZZ“ zur exakten Ablesung von Zeiten</a:t>
                </a:r>
              </a:p>
              <a:p>
                <a:pPr marL="57150" indent="0">
                  <a:buNone/>
                </a:pPr>
                <a:r>
                  <a:rPr lang="de-DE" sz="1800" dirty="0"/>
                  <a:t> </a:t>
                </a:r>
              </a:p>
              <a:p>
                <a:pPr marL="514350" indent="-457200">
                  <a:buFont typeface="+mj-lt"/>
                  <a:buAutoNum type="alphaLcParenR"/>
                </a:pPr>
                <a:r>
                  <a:rPr lang="de-DE" sz="1800" dirty="0"/>
                  <a:t>Überprüfen Sie die Hypothese: Werden 2 unterschiedliche Töne mit nahe beieinander liegenden Frequenzen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8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de-DE" sz="1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de-DE" sz="18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8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de-DE" sz="18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de-DE" sz="18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de-DE" sz="1800" b="0" i="1" smtClean="0">
                        <a:latin typeface="Cambria Math"/>
                      </a:rPr>
                      <m:t>15 </m:t>
                    </m:r>
                    <m:r>
                      <m:rPr>
                        <m:nor/>
                      </m:rPr>
                      <a:rPr lang="de-DE" sz="1800" b="0" i="0" smtClean="0">
                        <a:latin typeface="Cambria Math"/>
                      </a:rPr>
                      <m:t>Hz</m:t>
                    </m:r>
                    <m:r>
                      <a:rPr lang="de-DE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de-DE" sz="1800" dirty="0"/>
                  <a:t>überlagert, so entsteht eine Schwebung. </a:t>
                </a:r>
              </a:p>
              <a:p>
                <a:pPr marL="514350" indent="-457200">
                  <a:buFont typeface="+mj-lt"/>
                  <a:buAutoNum type="alphaLcParenR"/>
                </a:pPr>
                <a:r>
                  <a:rPr lang="de-DE" sz="1800" dirty="0"/>
                  <a:t>Untersuchen Sie, wie die Schwebungsfrequenz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de-DE" sz="1800" b="0" i="1" smtClean="0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de-DE" sz="1800" dirty="0"/>
                  <a:t> (Definition siehe nächste Folie) von den Frequenzen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de-DE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de-DE" sz="1800" dirty="0"/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de-DE" sz="18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1800" dirty="0"/>
                  <a:t> der beiden Töne abhängt. </a:t>
                </a:r>
                <a:br>
                  <a:rPr lang="de-DE" sz="1800" dirty="0"/>
                </a:br>
                <a:r>
                  <a:rPr lang="de-DE" sz="1800" dirty="0"/>
                  <a:t>Für diese Teilaufgabe sind gestufte Hilfen vorhanden.</a:t>
                </a:r>
              </a:p>
              <a:p>
                <a:pPr marL="514350" indent="-457200">
                  <a:buFont typeface="+mj-lt"/>
                  <a:buAutoNum type="alphaLcParenR"/>
                </a:pPr>
                <a:endParaRPr lang="de-DE" sz="1800" dirty="0"/>
              </a:p>
              <a:p>
                <a:pPr marL="57150" lvl="1" indent="0">
                  <a:buClr>
                    <a:srgbClr val="7F7F7F"/>
                  </a:buClr>
                  <a:buNone/>
                </a:pPr>
                <a:r>
                  <a:rPr lang="de-DE" sz="1800" dirty="0"/>
                  <a:t>Aufgaben: Siehe „Aufgaben Schwebung“</a:t>
                </a:r>
                <a:endParaRPr lang="de-DE" dirty="0"/>
              </a:p>
              <a:p>
                <a:pPr marL="57150" indent="0">
                  <a:buNone/>
                </a:pPr>
                <a:endParaRPr lang="de-DE" dirty="0"/>
              </a:p>
              <a:p>
                <a:pPr marL="400050"/>
                <a:endParaRPr lang="de-DE" dirty="0"/>
              </a:p>
              <a:p>
                <a:pPr marL="457200" lvl="1" indent="0">
                  <a:buNone/>
                </a:pPr>
                <a:endParaRPr lang="de-DE" dirty="0"/>
              </a:p>
              <a:p>
                <a:pPr lvl="1"/>
                <a:endParaRPr lang="de-DE" dirty="0"/>
              </a:p>
              <a:p>
                <a:pPr lvl="1"/>
                <a:endParaRPr lang="de-DE" dirty="0"/>
              </a:p>
              <a:p>
                <a:pPr lvl="1"/>
                <a:endParaRPr lang="de-DE" dirty="0"/>
              </a:p>
              <a:p>
                <a:pPr lvl="1"/>
                <a:endParaRPr lang="de-DE" dirty="0"/>
              </a:p>
              <a:p>
                <a:pPr lvl="1"/>
                <a:endParaRPr lang="de-DE" dirty="0"/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124744"/>
                <a:ext cx="8568952" cy="4968551"/>
              </a:xfrm>
              <a:blipFill>
                <a:blip r:embed="rId2"/>
                <a:stretch>
                  <a:fillRect l="-71" t="-61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2942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6" y="1049758"/>
            <a:ext cx="7540200" cy="424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br>
              <a:rPr lang="de-DE" altLang="de-DE" sz="2800" dirty="0">
                <a:latin typeface="Arial" pitchFamily="34" charset="0"/>
                <a:cs typeface="Arial" pitchFamily="34" charset="0"/>
              </a:rPr>
            </a:br>
            <a:r>
              <a:rPr lang="de-DE" altLang="de-DE" sz="3600" dirty="0">
                <a:latin typeface="Arial" pitchFamily="34" charset="0"/>
                <a:cs typeface="Arial" pitchFamily="34" charset="0"/>
              </a:rPr>
              <a:t> </a:t>
            </a:r>
            <a:br>
              <a:rPr lang="de-DE" altLang="de-DE" sz="3600" dirty="0"/>
            </a:br>
            <a:endParaRPr lang="de-DE" altLang="de-DE" sz="3600" dirty="0"/>
          </a:p>
        </p:txBody>
      </p:sp>
      <p:sp>
        <p:nvSpPr>
          <p:cNvPr id="14" name="Textfeld 13"/>
          <p:cNvSpPr txBox="1"/>
          <p:nvPr/>
        </p:nvSpPr>
        <p:spPr>
          <a:xfrm>
            <a:off x="775415" y="896607"/>
            <a:ext cx="7674794" cy="369332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Definition: Schwebungsfrequenz und  Schwebungsperiodendauer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/>
              <p:cNvSpPr txBox="1"/>
              <p:nvPr/>
            </p:nvSpPr>
            <p:spPr>
              <a:xfrm>
                <a:off x="857646" y="5767122"/>
                <a:ext cx="7540199" cy="566694"/>
              </a:xfrm>
              <a:prstGeom prst="rect">
                <a:avLst/>
              </a:prstGeom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Definition Schwebungsfrequenz: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solidFill>
                              <a:schemeClr val="bg1"/>
                            </a:solidFill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  <m:sub>
                        <m:r>
                          <a:rPr lang="de-DE" sz="2000" b="0" i="1" smtClean="0">
                            <a:solidFill>
                              <a:schemeClr val="bg1"/>
                            </a:solidFill>
                            <a:latin typeface="Cambria Math"/>
                            <a:cs typeface="Arial" pitchFamily="34" charset="0"/>
                          </a:rPr>
                          <m:t>𝑠</m:t>
                        </m:r>
                      </m:sub>
                    </m:sSub>
                    <m:r>
                      <a:rPr lang="de-DE" sz="2000" b="0" i="0" smtClean="0">
                        <a:solidFill>
                          <a:schemeClr val="bg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de-DE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de-DE" sz="2000" b="0" i="1" smtClean="0">
                            <a:solidFill>
                              <a:schemeClr val="bg1"/>
                            </a:solidFill>
                            <a:latin typeface="Cambria Math"/>
                            <a:cs typeface="Arial" pitchFamily="34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de-DE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de-DE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de-DE" sz="2000" dirty="0">
                            <a:solidFill>
                              <a:schemeClr val="bg1"/>
                            </a:solidFill>
                            <a:latin typeface="Arial" pitchFamily="34" charset="0"/>
                            <a:cs typeface="Arial" pitchFamily="34" charset="0"/>
                          </a:rPr>
                          <m:t> </m:t>
                        </m:r>
                      </m:den>
                    </m:f>
                  </m:oMath>
                </a14:m>
                <a:endParaRPr lang="de-DE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Textfeld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646" y="5767122"/>
                <a:ext cx="7540199" cy="56669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Gerade Verbindung 3"/>
          <p:cNvCxnSpPr/>
          <p:nvPr/>
        </p:nvCxnSpPr>
        <p:spPr>
          <a:xfrm>
            <a:off x="2411760" y="3068960"/>
            <a:ext cx="0" cy="21602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6516216" y="3068960"/>
            <a:ext cx="0" cy="21602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 flipH="1">
            <a:off x="2411760" y="5232410"/>
            <a:ext cx="4104456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/>
              <p:cNvSpPr txBox="1"/>
              <p:nvPr/>
            </p:nvSpPr>
            <p:spPr>
              <a:xfrm>
                <a:off x="2802764" y="5285678"/>
                <a:ext cx="3322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800" b="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Schwebungsperiodendauer: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de-DE" sz="1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endParaRPr lang="de-DE" sz="1800" b="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3" name="Textfeld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764" y="5285678"/>
                <a:ext cx="3322448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651" t="-8197" b="-245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5600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de-DE" altLang="de-DE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Schwebungen – Eine Unterrichtssequenz</a:t>
            </a:r>
            <a:endParaRPr lang="de-DE" altLang="de-DE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124744"/>
                <a:ext cx="8568952" cy="496855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de-DE" sz="2000" b="1" dirty="0"/>
                  <a:t>Aufgabe 3:</a:t>
                </a:r>
                <a:br>
                  <a:rPr lang="de-DE" sz="2000" dirty="0"/>
                </a:br>
                <a:r>
                  <a:rPr lang="de-DE" sz="1800" dirty="0"/>
                  <a:t>In Aufgabe 2 haben wir induktiv die Gleichung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de-DE" sz="1800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de-DE" sz="18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8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de-DE" sz="1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de-DE" sz="18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8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de-DE" sz="18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de-DE" sz="1800" dirty="0"/>
                  <a:t> für die Schwebungsfrequenz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de-DE" sz="1800" i="1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de-DE" sz="1800" dirty="0"/>
                  <a:t> gefunden. In dieser Aufgabe möchten wir Schwebungen mithilfe des Zeigerdiagramms besser verstehen.</a:t>
                </a:r>
                <a:br>
                  <a:rPr lang="de-DE" sz="1800" dirty="0"/>
                </a:br>
                <a:r>
                  <a:rPr lang="de-DE" sz="1800" dirty="0"/>
                  <a:t>Hilfsmittel: GeoGebra-Datei: </a:t>
                </a:r>
                <a:r>
                  <a:rPr lang="de-DE" sz="1800" dirty="0">
                    <a:hlinkClick r:id="rId2"/>
                  </a:rPr>
                  <a:t>https://www.geogebra.org/m/uzg7jgcc</a:t>
                </a:r>
                <a:r>
                  <a:rPr lang="de-DE" sz="1800" dirty="0"/>
                  <a:t> </a:t>
                </a:r>
              </a:p>
              <a:p>
                <a:pPr marL="0" indent="0">
                  <a:buNone/>
                </a:pPr>
                <a:endParaRPr lang="de-DE" sz="1800" dirty="0"/>
              </a:p>
              <a:p>
                <a:pPr lvl="0">
                  <a:buFont typeface="+mj-lt"/>
                  <a:buAutoNum type="alphaLcParenR"/>
                </a:pPr>
                <a:r>
                  <a:rPr lang="de-DE" sz="1800" b="1" dirty="0"/>
                  <a:t>(Ich-Du-Wir):</a:t>
                </a:r>
                <a:r>
                  <a:rPr lang="de-DE" sz="1800" dirty="0"/>
                  <a:t> Erklären Sie mithilfe des Zeigerdiagramms die Entstehung einer Schwebung.</a:t>
                </a:r>
              </a:p>
              <a:p>
                <a:pPr lvl="0">
                  <a:buFont typeface="+mj-lt"/>
                  <a:buAutoNum type="alphaLcParenR"/>
                </a:pPr>
                <a:r>
                  <a:rPr lang="de-DE" sz="1800" b="1" dirty="0"/>
                  <a:t>Schwere Zusatzaufgabe:</a:t>
                </a:r>
                <a:r>
                  <a:rPr lang="de-DE" sz="1800" dirty="0"/>
                  <a:t> Leiten Sie deduktiv mithilfe des Zeigerdiagramms die Gleichung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de-DE" sz="1800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de-DE" sz="18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8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de-DE" sz="1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de-DE" sz="18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8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de-DE" sz="18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de-DE" sz="1800" dirty="0"/>
                  <a:t> her.</a:t>
                </a:r>
                <a:br>
                  <a:rPr lang="de-DE" sz="1800" dirty="0"/>
                </a:br>
                <a:r>
                  <a:rPr lang="de-DE" sz="1800" dirty="0"/>
                  <a:t>Für diese Teilaufgabe sind gestufte Hilfen vorhanden.</a:t>
                </a:r>
              </a:p>
              <a:p>
                <a:pPr marL="57150" indent="0">
                  <a:buNone/>
                </a:pPr>
                <a:endParaRPr lang="de-DE" sz="1800" dirty="0"/>
              </a:p>
              <a:p>
                <a:pPr marL="57150" indent="0">
                  <a:buNone/>
                </a:pPr>
                <a:r>
                  <a:rPr lang="de-DE" sz="1800" dirty="0"/>
                  <a:t> </a:t>
                </a:r>
              </a:p>
              <a:p>
                <a:pPr marL="57150" indent="0">
                  <a:buNone/>
                </a:pPr>
                <a:endParaRPr lang="de-DE" sz="1800" dirty="0"/>
              </a:p>
              <a:p>
                <a:pPr marL="57150" lvl="1" indent="0">
                  <a:buClr>
                    <a:srgbClr val="7F7F7F"/>
                  </a:buClr>
                  <a:buNone/>
                </a:pPr>
                <a:r>
                  <a:rPr lang="de-DE" sz="1800" dirty="0"/>
                  <a:t>Aufgaben mit gestuften Hilfen: Siehe „Aufgaben Schwebung“</a:t>
                </a:r>
              </a:p>
              <a:p>
                <a:pPr marL="57150" lvl="1" indent="0">
                  <a:buClr>
                    <a:srgbClr val="7F7F7F"/>
                  </a:buClr>
                  <a:buNone/>
                </a:pPr>
                <a:endParaRPr lang="de-DE" sz="1800" dirty="0"/>
              </a:p>
              <a:p>
                <a:pPr marL="57150" indent="0">
                  <a:buNone/>
                </a:pPr>
                <a:endParaRPr lang="de-DE" sz="1800" dirty="0"/>
              </a:p>
              <a:p>
                <a:pPr marL="514350" lvl="1" indent="0">
                  <a:buNone/>
                </a:pPr>
                <a:endParaRPr lang="de-DE" dirty="0"/>
              </a:p>
              <a:p>
                <a:pPr marL="57150" indent="0">
                  <a:buNone/>
                </a:pPr>
                <a:endParaRPr lang="de-DE" dirty="0"/>
              </a:p>
              <a:p>
                <a:pPr marL="400050"/>
                <a:endParaRPr lang="de-DE" dirty="0"/>
              </a:p>
              <a:p>
                <a:pPr marL="457200" lvl="1" indent="0">
                  <a:buNone/>
                </a:pPr>
                <a:endParaRPr lang="de-DE" dirty="0"/>
              </a:p>
              <a:p>
                <a:pPr lvl="1"/>
                <a:endParaRPr lang="de-DE" dirty="0"/>
              </a:p>
              <a:p>
                <a:pPr lvl="1"/>
                <a:endParaRPr lang="de-DE" dirty="0"/>
              </a:p>
              <a:p>
                <a:pPr lvl="1"/>
                <a:endParaRPr lang="de-DE" dirty="0"/>
              </a:p>
              <a:p>
                <a:pPr lvl="1"/>
                <a:endParaRPr lang="de-DE" dirty="0"/>
              </a:p>
              <a:p>
                <a:pPr lvl="1"/>
                <a:endParaRPr lang="de-DE" dirty="0"/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124744"/>
                <a:ext cx="8568952" cy="4968551"/>
              </a:xfrm>
              <a:blipFill>
                <a:blip r:embed="rId3"/>
                <a:stretch>
                  <a:fillRect l="-711" t="-61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5770587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_ZP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5-04-05 G8 BP 2016 Physik-Leitperspektiven-pbK-ibK" id="{6D46AD23-E355-604C-B451-29306F04266A}" vid="{4DAB78A5-37DC-6748-8711-6A30687A6D40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Powerpoint_ZPG</Template>
  <TotalTime>0</TotalTime>
  <Words>827</Words>
  <Application>Microsoft Office PowerPoint</Application>
  <PresentationFormat>Bildschirmpräsentation (4:3)</PresentationFormat>
  <Paragraphs>118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Symbol</vt:lpstr>
      <vt:lpstr>Times</vt:lpstr>
      <vt:lpstr>Wingdings</vt:lpstr>
      <vt:lpstr>Powerpoint_ZPG</vt:lpstr>
      <vt:lpstr>Schwebungen Eine Unterrichtssequenz mit App Schallanalysator </vt:lpstr>
      <vt:lpstr>Schwebungen – Eine Unterrichtssequenz   </vt:lpstr>
      <vt:lpstr>Schwebungen – Eine Unterrichtssequenz</vt:lpstr>
      <vt:lpstr>Schwebungen – Eine Unterrichtssequenz</vt:lpstr>
      <vt:lpstr>Schwebungen – Eine Unterrichtssequenz   </vt:lpstr>
      <vt:lpstr>Schwebungen – Einschub: Info für Lehrer   </vt:lpstr>
      <vt:lpstr>Schwebungen – Eine Unterrichtssequenz   </vt:lpstr>
      <vt:lpstr>Schwebungen – Eine Unterrichtssequenz   </vt:lpstr>
      <vt:lpstr>Schwebungen – Eine Unterrichtssequenz   </vt:lpstr>
      <vt:lpstr>Schwebungen – Eine Unterrichtssequenz  </vt:lpstr>
      <vt:lpstr>Schwebungen – Eine Unterrichtssequenz</vt:lpstr>
      <vt:lpstr>Schwebungen – Eine Unterrichtssequenz   </vt:lpstr>
      <vt:lpstr>Schwebungen – Eine Unterrichtssequenz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Gesundheitsprävention Vermeidung von Hörschäden</dc:title>
  <dc:subject>PowerPoint-Präsentation</dc:subject>
  <dc:creator>Dr. Markus Ziegler</dc:creator>
  <cp:lastModifiedBy>Markus Ziegler</cp:lastModifiedBy>
  <cp:revision>1060</cp:revision>
  <cp:lastPrinted>2018-10-10T10:58:27Z</cp:lastPrinted>
  <dcterms:created xsi:type="dcterms:W3CDTF">2015-12-07T07:50:25Z</dcterms:created>
  <dcterms:modified xsi:type="dcterms:W3CDTF">2023-11-11T07:41:03Z</dcterms:modified>
</cp:coreProperties>
</file>